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8288000" cy="10287000"/>
  <p:notesSz cx="6858000" cy="9144000"/>
  <p:embeddedFontLst>
    <p:embeddedFont>
      <p:font typeface="Aileron Bold" panose="020B0604020202020204" charset="-94"/>
      <p:regular r:id="rId15"/>
    </p:embeddedFont>
    <p:embeddedFont>
      <p:font typeface="Garet" panose="020B0604020202020204" charset="-94"/>
      <p:regular r:id="rId16"/>
    </p:embeddedFont>
    <p:embeddedFont>
      <p:font typeface="Gotham" panose="020B0604020202020204" charset="0"/>
      <p:regular r:id="rId17"/>
    </p:embeddedFont>
    <p:embeddedFont>
      <p:font typeface="Gotham Bold" panose="020B0604020202020204" charset="0"/>
      <p:regular r:id="rId18"/>
    </p:embeddedFont>
    <p:embeddedFont>
      <p:font typeface="Gotham Heavy" panose="020B0604020202020204" charset="0"/>
      <p:regular r:id="rId19"/>
    </p:embeddedFont>
    <p:embeddedFont>
      <p:font typeface="Montserrat Bold" panose="020B0604020202020204" charset="-94"/>
      <p:regular r:id="rId20"/>
      <p:bold r:id="rId21"/>
    </p:embeddedFont>
    <p:embeddedFont>
      <p:font typeface="Neue Montreal Bold" panose="020B0604020202020204" charset="0"/>
      <p:regular r:id="rId22"/>
    </p:embeddedFont>
    <p:embeddedFont>
      <p:font typeface="Neue Montreal Medium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3" autoAdjust="0"/>
    <p:restoredTop sz="94622" autoAdjust="0"/>
  </p:normalViewPr>
  <p:slideViewPr>
    <p:cSldViewPr>
      <p:cViewPr varScale="1">
        <p:scale>
          <a:sx n="65" d="100"/>
          <a:sy n="65" d="100"/>
        </p:scale>
        <p:origin x="192" y="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13" Type="http://schemas.openxmlformats.org/officeDocument/2006/relationships/image" Target="../media/image72.png"/><Relationship Id="rId18" Type="http://schemas.openxmlformats.org/officeDocument/2006/relationships/image" Target="../media/image77.sv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svg"/><Relationship Id="rId17" Type="http://schemas.openxmlformats.org/officeDocument/2006/relationships/image" Target="../media/image76.png"/><Relationship Id="rId2" Type="http://schemas.openxmlformats.org/officeDocument/2006/relationships/image" Target="../media/image7.png"/><Relationship Id="rId16" Type="http://schemas.openxmlformats.org/officeDocument/2006/relationships/image" Target="../media/image75.svg"/><Relationship Id="rId20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svg"/><Relationship Id="rId19" Type="http://schemas.openxmlformats.org/officeDocument/2006/relationships/image" Target="../media/image14.png"/><Relationship Id="rId4" Type="http://schemas.openxmlformats.org/officeDocument/2006/relationships/image" Target="../media/image63.svg"/><Relationship Id="rId9" Type="http://schemas.openxmlformats.org/officeDocument/2006/relationships/image" Target="../media/image68.png"/><Relationship Id="rId14" Type="http://schemas.openxmlformats.org/officeDocument/2006/relationships/image" Target="../media/image7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27.svg"/><Relationship Id="rId18" Type="http://schemas.openxmlformats.org/officeDocument/2006/relationships/image" Target="../media/image92.png"/><Relationship Id="rId3" Type="http://schemas.openxmlformats.org/officeDocument/2006/relationships/image" Target="../media/image79.png"/><Relationship Id="rId21" Type="http://schemas.openxmlformats.org/officeDocument/2006/relationships/image" Target="../media/image95.svg"/><Relationship Id="rId7" Type="http://schemas.openxmlformats.org/officeDocument/2006/relationships/image" Target="../media/image83.svg"/><Relationship Id="rId12" Type="http://schemas.openxmlformats.org/officeDocument/2006/relationships/image" Target="../media/image26.png"/><Relationship Id="rId17" Type="http://schemas.openxmlformats.org/officeDocument/2006/relationships/image" Target="../media/image91.svg"/><Relationship Id="rId2" Type="http://schemas.openxmlformats.org/officeDocument/2006/relationships/image" Target="../media/image78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7.svg"/><Relationship Id="rId24" Type="http://schemas.openxmlformats.org/officeDocument/2006/relationships/image" Target="../media/image15.svg"/><Relationship Id="rId5" Type="http://schemas.openxmlformats.org/officeDocument/2006/relationships/image" Target="../media/image81.png"/><Relationship Id="rId15" Type="http://schemas.openxmlformats.org/officeDocument/2006/relationships/image" Target="../media/image89.svg"/><Relationship Id="rId23" Type="http://schemas.openxmlformats.org/officeDocument/2006/relationships/image" Target="../media/image14.png"/><Relationship Id="rId10" Type="http://schemas.openxmlformats.org/officeDocument/2006/relationships/image" Target="../media/image86.png"/><Relationship Id="rId19" Type="http://schemas.openxmlformats.org/officeDocument/2006/relationships/image" Target="../media/image93.svg"/><Relationship Id="rId4" Type="http://schemas.openxmlformats.org/officeDocument/2006/relationships/image" Target="../media/image80.png"/><Relationship Id="rId9" Type="http://schemas.openxmlformats.org/officeDocument/2006/relationships/image" Target="../media/image85.svg"/><Relationship Id="rId14" Type="http://schemas.openxmlformats.org/officeDocument/2006/relationships/image" Target="../media/image88.png"/><Relationship Id="rId2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13" Type="http://schemas.openxmlformats.org/officeDocument/2006/relationships/image" Target="../media/image106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12" Type="http://schemas.openxmlformats.org/officeDocument/2006/relationships/image" Target="../media/image105.jpeg"/><Relationship Id="rId2" Type="http://schemas.openxmlformats.org/officeDocument/2006/relationships/image" Target="../media/image7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11" Type="http://schemas.openxmlformats.org/officeDocument/2006/relationships/image" Target="../media/image104.jpeg"/><Relationship Id="rId5" Type="http://schemas.openxmlformats.org/officeDocument/2006/relationships/image" Target="../media/image98.jpeg"/><Relationship Id="rId15" Type="http://schemas.openxmlformats.org/officeDocument/2006/relationships/image" Target="../media/image14.png"/><Relationship Id="rId10" Type="http://schemas.openxmlformats.org/officeDocument/2006/relationships/image" Target="../media/image103.jpeg"/><Relationship Id="rId4" Type="http://schemas.openxmlformats.org/officeDocument/2006/relationships/image" Target="../media/image97.jpeg"/><Relationship Id="rId9" Type="http://schemas.openxmlformats.org/officeDocument/2006/relationships/image" Target="../media/image102.jpeg"/><Relationship Id="rId14" Type="http://schemas.openxmlformats.org/officeDocument/2006/relationships/image" Target="../media/image10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0.svg"/><Relationship Id="rId4" Type="http://schemas.openxmlformats.org/officeDocument/2006/relationships/image" Target="../media/image10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svg"/><Relationship Id="rId7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20.svg"/><Relationship Id="rId7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23.jpeg"/><Relationship Id="rId7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podbase.com/blogs/print-on-demand-statistics" TargetMode="External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odbase.com/blogs/print-on-demand-statistics" TargetMode="External"/><Relationship Id="rId5" Type="http://schemas.openxmlformats.org/officeDocument/2006/relationships/hyperlink" Target="https://www.grandviewresearch.com/industry-analysis/print-on-demand-market-report" TargetMode="Externa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sv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21" Type="http://schemas.openxmlformats.org/officeDocument/2006/relationships/image" Target="../media/image45.svg"/><Relationship Id="rId34" Type="http://schemas.openxmlformats.org/officeDocument/2006/relationships/image" Target="../media/image58.pn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17" Type="http://schemas.openxmlformats.org/officeDocument/2006/relationships/image" Target="../media/image41.svg"/><Relationship Id="rId25" Type="http://schemas.openxmlformats.org/officeDocument/2006/relationships/image" Target="../media/image49.svg"/><Relationship Id="rId33" Type="http://schemas.openxmlformats.org/officeDocument/2006/relationships/image" Target="../media/image57.svg"/><Relationship Id="rId38" Type="http://schemas.openxmlformats.org/officeDocument/2006/relationships/image" Target="../media/image15.sv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37" Type="http://schemas.openxmlformats.org/officeDocument/2006/relationships/image" Target="../media/image14.pn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23" Type="http://schemas.openxmlformats.org/officeDocument/2006/relationships/image" Target="../media/image47.svg"/><Relationship Id="rId28" Type="http://schemas.openxmlformats.org/officeDocument/2006/relationships/image" Target="../media/image52.png"/><Relationship Id="rId36" Type="http://schemas.openxmlformats.org/officeDocument/2006/relationships/image" Target="../media/image7.png"/><Relationship Id="rId10" Type="http://schemas.openxmlformats.org/officeDocument/2006/relationships/image" Target="../media/image34.png"/><Relationship Id="rId19" Type="http://schemas.openxmlformats.org/officeDocument/2006/relationships/image" Target="../media/image43.svg"/><Relationship Id="rId31" Type="http://schemas.openxmlformats.org/officeDocument/2006/relationships/image" Target="../media/image55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svg"/><Relationship Id="rId30" Type="http://schemas.openxmlformats.org/officeDocument/2006/relationships/image" Target="../media/image54.png"/><Relationship Id="rId35" Type="http://schemas.openxmlformats.org/officeDocument/2006/relationships/image" Target="../media/image59.svg"/><Relationship Id="rId8" Type="http://schemas.openxmlformats.org/officeDocument/2006/relationships/image" Target="../media/image32.png"/><Relationship Id="rId3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3.sv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ordorintelligence.com/industry-reports/print-on-demand-market?" TargetMode="Externa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13450">
            <a:off x="11084283" y="-847149"/>
            <a:ext cx="9379058" cy="8695168"/>
          </a:xfrm>
          <a:custGeom>
            <a:avLst/>
            <a:gdLst/>
            <a:ahLst/>
            <a:cxnLst/>
            <a:rect l="l" t="t" r="r" b="b"/>
            <a:pathLst>
              <a:path w="9379058" h="8695168">
                <a:moveTo>
                  <a:pt x="0" y="0"/>
                </a:moveTo>
                <a:lnTo>
                  <a:pt x="9379058" y="0"/>
                </a:lnTo>
                <a:lnTo>
                  <a:pt x="9379058" y="8695168"/>
                </a:lnTo>
                <a:lnTo>
                  <a:pt x="0" y="86951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15773812" y="-603697"/>
            <a:ext cx="2615155" cy="11559539"/>
            <a:chOff x="0" y="0"/>
            <a:chExt cx="688765" cy="30444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88765" cy="3044488"/>
            </a:xfrm>
            <a:custGeom>
              <a:avLst/>
              <a:gdLst/>
              <a:ahLst/>
              <a:cxnLst/>
              <a:rect l="l" t="t" r="r" b="b"/>
              <a:pathLst>
                <a:path w="688765" h="3044488">
                  <a:moveTo>
                    <a:pt x="0" y="0"/>
                  </a:moveTo>
                  <a:lnTo>
                    <a:pt x="688765" y="0"/>
                  </a:lnTo>
                  <a:lnTo>
                    <a:pt x="688765" y="3044488"/>
                  </a:lnTo>
                  <a:lnTo>
                    <a:pt x="0" y="30444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0"/>
              <a:ext cx="688765" cy="2949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0173204">
            <a:off x="11613241" y="6533500"/>
            <a:ext cx="1061106" cy="1433121"/>
          </a:xfrm>
          <a:custGeom>
            <a:avLst/>
            <a:gdLst/>
            <a:ahLst/>
            <a:cxnLst/>
            <a:rect l="l" t="t" r="r" b="b"/>
            <a:pathLst>
              <a:path w="1061106" h="1433121">
                <a:moveTo>
                  <a:pt x="0" y="0"/>
                </a:moveTo>
                <a:lnTo>
                  <a:pt x="1061107" y="0"/>
                </a:lnTo>
                <a:lnTo>
                  <a:pt x="1061107" y="1433120"/>
                </a:lnTo>
                <a:lnTo>
                  <a:pt x="0" y="14331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AutoShape 7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7005719" y="4911389"/>
            <a:ext cx="253581" cy="464221"/>
          </a:xfrm>
          <a:custGeom>
            <a:avLst/>
            <a:gdLst/>
            <a:ahLst/>
            <a:cxnLst/>
            <a:rect l="l" t="t" r="r" b="b"/>
            <a:pathLst>
              <a:path w="253581" h="464221">
                <a:moveTo>
                  <a:pt x="0" y="0"/>
                </a:moveTo>
                <a:lnTo>
                  <a:pt x="253581" y="0"/>
                </a:lnTo>
                <a:lnTo>
                  <a:pt x="253581" y="464222"/>
                </a:lnTo>
                <a:lnTo>
                  <a:pt x="0" y="4642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1284742" y="1810725"/>
            <a:ext cx="8359817" cy="1932529"/>
          </a:xfrm>
          <a:custGeom>
            <a:avLst/>
            <a:gdLst/>
            <a:ahLst/>
            <a:cxnLst/>
            <a:rect l="l" t="t" r="r" b="b"/>
            <a:pathLst>
              <a:path w="8359817" h="1932529">
                <a:moveTo>
                  <a:pt x="0" y="0"/>
                </a:moveTo>
                <a:lnTo>
                  <a:pt x="8359817" y="0"/>
                </a:lnTo>
                <a:lnTo>
                  <a:pt x="8359817" y="1932529"/>
                </a:lnTo>
                <a:lnTo>
                  <a:pt x="0" y="19325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0966670" y="3586403"/>
            <a:ext cx="7927227" cy="6717004"/>
            <a:chOff x="0" y="0"/>
            <a:chExt cx="19050000" cy="16141700"/>
          </a:xfrm>
        </p:grpSpPr>
        <p:sp>
          <p:nvSpPr>
            <p:cNvPr id="11" name="Freeform 11"/>
            <p:cNvSpPr/>
            <p:nvPr/>
          </p:nvSpPr>
          <p:spPr>
            <a:xfrm>
              <a:off x="367919" y="327025"/>
              <a:ext cx="18314288" cy="10660888"/>
            </a:xfrm>
            <a:custGeom>
              <a:avLst/>
              <a:gdLst/>
              <a:ahLst/>
              <a:cxnLst/>
              <a:rect l="l" t="t" r="r" b="b"/>
              <a:pathLst>
                <a:path w="18314288" h="10660888">
                  <a:moveTo>
                    <a:pt x="18314162" y="10660888"/>
                  </a:moveTo>
                  <a:lnTo>
                    <a:pt x="0" y="10660888"/>
                  </a:lnTo>
                  <a:lnTo>
                    <a:pt x="0" y="0"/>
                  </a:lnTo>
                  <a:lnTo>
                    <a:pt x="18314288" y="0"/>
                  </a:lnTo>
                  <a:lnTo>
                    <a:pt x="18314288" y="10660888"/>
                  </a:lnTo>
                  <a:close/>
                </a:path>
              </a:pathLst>
            </a:custGeom>
            <a:blipFill>
              <a:blip r:embed="rId9"/>
              <a:stretch>
                <a:fillRect l="-14440" r="-15727" b="-9012"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19050000" cy="16141700"/>
            </a:xfrm>
            <a:custGeom>
              <a:avLst/>
              <a:gdLst/>
              <a:ahLst/>
              <a:cxnLst/>
              <a:rect l="l" t="t" r="r" b="b"/>
              <a:pathLst>
                <a:path w="19050000" h="16141700">
                  <a:moveTo>
                    <a:pt x="19050000" y="16141700"/>
                  </a:moveTo>
                  <a:lnTo>
                    <a:pt x="0" y="161417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6141700"/>
                  </a:lnTo>
                  <a:close/>
                </a:path>
              </a:pathLst>
            </a:custGeom>
            <a:blipFill>
              <a:blip r:embed="rId10"/>
              <a:stretch>
                <a:fillRect t="-9" b="-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66779" y="3769352"/>
            <a:ext cx="5407598" cy="7793852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1006668" y="2776989"/>
            <a:ext cx="6252632" cy="492958"/>
            <a:chOff x="0" y="0"/>
            <a:chExt cx="2149000" cy="1694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149000" cy="169427"/>
            </a:xfrm>
            <a:custGeom>
              <a:avLst/>
              <a:gdLst/>
              <a:ahLst/>
              <a:cxnLst/>
              <a:rect l="l" t="t" r="r" b="b"/>
              <a:pathLst>
                <a:path w="2149000" h="169427">
                  <a:moveTo>
                    <a:pt x="63147" y="0"/>
                  </a:moveTo>
                  <a:lnTo>
                    <a:pt x="2085853" y="0"/>
                  </a:lnTo>
                  <a:cubicBezTo>
                    <a:pt x="2120728" y="0"/>
                    <a:pt x="2149000" y="28272"/>
                    <a:pt x="2149000" y="63147"/>
                  </a:cubicBezTo>
                  <a:lnTo>
                    <a:pt x="2149000" y="106280"/>
                  </a:lnTo>
                  <a:cubicBezTo>
                    <a:pt x="2149000" y="141155"/>
                    <a:pt x="2120728" y="169427"/>
                    <a:pt x="2085853" y="169427"/>
                  </a:cubicBezTo>
                  <a:lnTo>
                    <a:pt x="63147" y="169427"/>
                  </a:lnTo>
                  <a:cubicBezTo>
                    <a:pt x="28272" y="169427"/>
                    <a:pt x="0" y="141155"/>
                    <a:pt x="0" y="106280"/>
                  </a:cubicBezTo>
                  <a:lnTo>
                    <a:pt x="0" y="63147"/>
                  </a:lnTo>
                  <a:cubicBezTo>
                    <a:pt x="0" y="28272"/>
                    <a:pt x="28272" y="0"/>
                    <a:pt x="63147" y="0"/>
                  </a:cubicBez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95250"/>
              <a:ext cx="2149000" cy="74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1321023" y="2949287"/>
            <a:ext cx="5736236" cy="210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66"/>
              </a:lnSpc>
            </a:pPr>
            <a:r>
              <a:rPr lang="en-US" sz="1648" b="1" spc="-7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TALEBE BAĞLI BASKI (PRINT ON DEMAND) PLATFORMU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id="{624B05D6-83E6-C448-B0FF-8A28DF1838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492" y="4686300"/>
            <a:ext cx="3177304" cy="31773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063005" y="337424"/>
            <a:ext cx="47625" cy="3179147"/>
            <a:chOff x="0" y="0"/>
            <a:chExt cx="9528" cy="6360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528" cy="636036"/>
            </a:xfrm>
            <a:custGeom>
              <a:avLst/>
              <a:gdLst/>
              <a:ahLst/>
              <a:cxnLst/>
              <a:rect l="l" t="t" r="r" b="b"/>
              <a:pathLst>
                <a:path w="9528" h="636036">
                  <a:moveTo>
                    <a:pt x="9528" y="4764"/>
                  </a:moveTo>
                  <a:lnTo>
                    <a:pt x="9528" y="631272"/>
                  </a:lnTo>
                  <a:cubicBezTo>
                    <a:pt x="9528" y="633904"/>
                    <a:pt x="7395" y="636036"/>
                    <a:pt x="4764" y="636036"/>
                  </a:cubicBezTo>
                  <a:lnTo>
                    <a:pt x="4764" y="636036"/>
                  </a:lnTo>
                  <a:cubicBezTo>
                    <a:pt x="2133" y="636036"/>
                    <a:pt x="0" y="633904"/>
                    <a:pt x="0" y="631272"/>
                  </a:cubicBezTo>
                  <a:lnTo>
                    <a:pt x="0" y="4764"/>
                  </a:lnTo>
                  <a:cubicBezTo>
                    <a:pt x="0" y="2133"/>
                    <a:pt x="2133" y="0"/>
                    <a:pt x="4764" y="0"/>
                  </a:cubicBezTo>
                  <a:lnTo>
                    <a:pt x="4764" y="0"/>
                  </a:lnTo>
                  <a:cubicBezTo>
                    <a:pt x="7395" y="0"/>
                    <a:pt x="9528" y="2133"/>
                    <a:pt x="9528" y="476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9528" cy="540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1497244" y="1474560"/>
            <a:ext cx="6632596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Rakip Analizi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382750" y="2178566"/>
            <a:ext cx="2256475" cy="1130489"/>
            <a:chOff x="0" y="0"/>
            <a:chExt cx="650806" cy="3260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0806" cy="326053"/>
            </a:xfrm>
            <a:custGeom>
              <a:avLst/>
              <a:gdLst/>
              <a:ahLst/>
              <a:cxnLst/>
              <a:rect l="l" t="t" r="r" b="b"/>
              <a:pathLst>
                <a:path w="650806" h="326053">
                  <a:moveTo>
                    <a:pt x="92636" y="0"/>
                  </a:moveTo>
                  <a:lnTo>
                    <a:pt x="558170" y="0"/>
                  </a:lnTo>
                  <a:cubicBezTo>
                    <a:pt x="582739" y="0"/>
                    <a:pt x="606301" y="9760"/>
                    <a:pt x="623674" y="27133"/>
                  </a:cubicBezTo>
                  <a:cubicBezTo>
                    <a:pt x="641047" y="44505"/>
                    <a:pt x="650806" y="68068"/>
                    <a:pt x="650806" y="92636"/>
                  </a:cubicBezTo>
                  <a:lnTo>
                    <a:pt x="650806" y="233416"/>
                  </a:lnTo>
                  <a:cubicBezTo>
                    <a:pt x="650806" y="257985"/>
                    <a:pt x="641047" y="281547"/>
                    <a:pt x="623674" y="298920"/>
                  </a:cubicBezTo>
                  <a:cubicBezTo>
                    <a:pt x="606301" y="316293"/>
                    <a:pt x="582739" y="326053"/>
                    <a:pt x="558170" y="326053"/>
                  </a:cubicBezTo>
                  <a:lnTo>
                    <a:pt x="92636" y="326053"/>
                  </a:lnTo>
                  <a:cubicBezTo>
                    <a:pt x="68068" y="326053"/>
                    <a:pt x="44505" y="316293"/>
                    <a:pt x="27133" y="298920"/>
                  </a:cubicBezTo>
                  <a:cubicBezTo>
                    <a:pt x="9760" y="281547"/>
                    <a:pt x="0" y="257985"/>
                    <a:pt x="0" y="233416"/>
                  </a:cubicBezTo>
                  <a:lnTo>
                    <a:pt x="0" y="92636"/>
                  </a:lnTo>
                  <a:cubicBezTo>
                    <a:pt x="0" y="68068"/>
                    <a:pt x="9760" y="44505"/>
                    <a:pt x="27133" y="27133"/>
                  </a:cubicBezTo>
                  <a:cubicBezTo>
                    <a:pt x="44505" y="9760"/>
                    <a:pt x="68068" y="0"/>
                    <a:pt x="92636" y="0"/>
                  </a:cubicBezTo>
                  <a:close/>
                </a:path>
              </a:pathLst>
            </a:custGeom>
            <a:solidFill>
              <a:srgbClr val="CFFB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5250"/>
              <a:ext cx="650806" cy="230803"/>
            </a:xfrm>
            <a:prstGeom prst="rect">
              <a:avLst/>
            </a:prstGeom>
          </p:spPr>
          <p:txBody>
            <a:bodyPr lIns="46389" tIns="46389" rIns="46389" bIns="46389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382750" y="2794891"/>
            <a:ext cx="2256475" cy="5950895"/>
            <a:chOff x="0" y="0"/>
            <a:chExt cx="650806" cy="171634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0806" cy="1716341"/>
            </a:xfrm>
            <a:custGeom>
              <a:avLst/>
              <a:gdLst/>
              <a:ahLst/>
              <a:cxnLst/>
              <a:rect l="l" t="t" r="r" b="b"/>
              <a:pathLst>
                <a:path w="650806" h="1716341">
                  <a:moveTo>
                    <a:pt x="92636" y="0"/>
                  </a:moveTo>
                  <a:lnTo>
                    <a:pt x="558170" y="0"/>
                  </a:lnTo>
                  <a:cubicBezTo>
                    <a:pt x="582739" y="0"/>
                    <a:pt x="606301" y="9760"/>
                    <a:pt x="623674" y="27133"/>
                  </a:cubicBezTo>
                  <a:cubicBezTo>
                    <a:pt x="641047" y="44505"/>
                    <a:pt x="650806" y="68068"/>
                    <a:pt x="650806" y="92636"/>
                  </a:cubicBezTo>
                  <a:lnTo>
                    <a:pt x="650806" y="1623705"/>
                  </a:lnTo>
                  <a:cubicBezTo>
                    <a:pt x="650806" y="1674866"/>
                    <a:pt x="609332" y="1716341"/>
                    <a:pt x="558170" y="1716341"/>
                  </a:cubicBezTo>
                  <a:lnTo>
                    <a:pt x="92636" y="1716341"/>
                  </a:lnTo>
                  <a:cubicBezTo>
                    <a:pt x="68068" y="1716341"/>
                    <a:pt x="44505" y="1706581"/>
                    <a:pt x="27133" y="1689209"/>
                  </a:cubicBezTo>
                  <a:cubicBezTo>
                    <a:pt x="9760" y="1671836"/>
                    <a:pt x="0" y="1648273"/>
                    <a:pt x="0" y="1623705"/>
                  </a:cubicBezTo>
                  <a:lnTo>
                    <a:pt x="0" y="92636"/>
                  </a:lnTo>
                  <a:cubicBezTo>
                    <a:pt x="0" y="68068"/>
                    <a:pt x="9760" y="44505"/>
                    <a:pt x="27133" y="27133"/>
                  </a:cubicBezTo>
                  <a:cubicBezTo>
                    <a:pt x="44505" y="9760"/>
                    <a:pt x="68068" y="0"/>
                    <a:pt x="92636" y="0"/>
                  </a:cubicBezTo>
                  <a:close/>
                </a:path>
              </a:pathLst>
            </a:custGeom>
            <a:solidFill>
              <a:srgbClr val="21939D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95250"/>
              <a:ext cx="650806" cy="1621091"/>
            </a:xfrm>
            <a:prstGeom prst="rect">
              <a:avLst/>
            </a:prstGeom>
          </p:spPr>
          <p:txBody>
            <a:bodyPr lIns="46389" tIns="46389" rIns="46389" bIns="46389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7626554" y="2317009"/>
            <a:ext cx="1768867" cy="417163"/>
          </a:xfrm>
          <a:custGeom>
            <a:avLst/>
            <a:gdLst/>
            <a:ahLst/>
            <a:cxnLst/>
            <a:rect l="l" t="t" r="r" b="b"/>
            <a:pathLst>
              <a:path w="1768867" h="417163">
                <a:moveTo>
                  <a:pt x="0" y="0"/>
                </a:moveTo>
                <a:lnTo>
                  <a:pt x="1768867" y="0"/>
                </a:lnTo>
                <a:lnTo>
                  <a:pt x="1768867" y="417163"/>
                </a:lnTo>
                <a:lnTo>
                  <a:pt x="0" y="4171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09" r="-1009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AutoShape 15"/>
          <p:cNvSpPr/>
          <p:nvPr/>
        </p:nvSpPr>
        <p:spPr>
          <a:xfrm>
            <a:off x="9222563" y="2987629"/>
            <a:ext cx="4968219" cy="593404"/>
          </a:xfrm>
          <a:prstGeom prst="rect">
            <a:avLst/>
          </a:prstGeom>
          <a:solidFill>
            <a:srgbClr val="EB6F39">
              <a:alpha val="9804"/>
            </a:srgbClr>
          </a:solidFill>
        </p:spPr>
        <p:txBody>
          <a:bodyPr/>
          <a:lstStyle/>
          <a:p>
            <a:endParaRPr lang="tr-TR"/>
          </a:p>
        </p:txBody>
      </p:sp>
      <p:grpSp>
        <p:nvGrpSpPr>
          <p:cNvPr id="16" name="Group 16"/>
          <p:cNvGrpSpPr/>
          <p:nvPr/>
        </p:nvGrpSpPr>
        <p:grpSpPr>
          <a:xfrm>
            <a:off x="4115275" y="2987629"/>
            <a:ext cx="3215691" cy="593404"/>
            <a:chOff x="0" y="0"/>
            <a:chExt cx="5906632" cy="110617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907902" cy="1107440"/>
            </a:xfrm>
            <a:custGeom>
              <a:avLst/>
              <a:gdLst/>
              <a:ahLst/>
              <a:cxnLst/>
              <a:rect l="l" t="t" r="r" b="b"/>
              <a:pathLst>
                <a:path w="5907902" h="1107440">
                  <a:moveTo>
                    <a:pt x="590663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5907902" y="1107440"/>
                  </a:lnTo>
                  <a:lnTo>
                    <a:pt x="5907902" y="0"/>
                  </a:ln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61194" y="172720"/>
              <a:ext cx="762192" cy="762000"/>
            </a:xfrm>
            <a:custGeom>
              <a:avLst/>
              <a:gdLst/>
              <a:ahLst/>
              <a:cxnLst/>
              <a:rect l="l" t="t" r="r" b="b"/>
              <a:pathLst>
                <a:path w="762192" h="762000">
                  <a:moveTo>
                    <a:pt x="381096" y="0"/>
                  </a:moveTo>
                  <a:cubicBezTo>
                    <a:pt x="244955" y="-34"/>
                    <a:pt x="119141" y="72576"/>
                    <a:pt x="51060" y="190472"/>
                  </a:cubicBezTo>
                  <a:cubicBezTo>
                    <a:pt x="-17020" y="308368"/>
                    <a:pt x="-17020" y="453632"/>
                    <a:pt x="51060" y="571528"/>
                  </a:cubicBezTo>
                  <a:cubicBezTo>
                    <a:pt x="119141" y="689424"/>
                    <a:pt x="244955" y="762034"/>
                    <a:pt x="381096" y="762000"/>
                  </a:cubicBezTo>
                  <a:cubicBezTo>
                    <a:pt x="517237" y="762034"/>
                    <a:pt x="643051" y="689424"/>
                    <a:pt x="711132" y="571528"/>
                  </a:cubicBezTo>
                  <a:cubicBezTo>
                    <a:pt x="779212" y="453632"/>
                    <a:pt x="779212" y="308368"/>
                    <a:pt x="711132" y="190472"/>
                  </a:cubicBezTo>
                  <a:cubicBezTo>
                    <a:pt x="643051" y="72576"/>
                    <a:pt x="517237" y="-34"/>
                    <a:pt x="3810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9" name="AutoShape 19"/>
          <p:cNvSpPr/>
          <p:nvPr/>
        </p:nvSpPr>
        <p:spPr>
          <a:xfrm>
            <a:off x="9231806" y="3682782"/>
            <a:ext cx="4958976" cy="593404"/>
          </a:xfrm>
          <a:prstGeom prst="rect">
            <a:avLst/>
          </a:prstGeom>
          <a:solidFill>
            <a:srgbClr val="EB6F39">
              <a:alpha val="9804"/>
            </a:srgbClr>
          </a:solidFill>
        </p:spPr>
        <p:txBody>
          <a:bodyPr/>
          <a:lstStyle/>
          <a:p>
            <a:endParaRPr lang="tr-TR"/>
          </a:p>
        </p:txBody>
      </p:sp>
      <p:grpSp>
        <p:nvGrpSpPr>
          <p:cNvPr id="20" name="Group 20"/>
          <p:cNvGrpSpPr/>
          <p:nvPr/>
        </p:nvGrpSpPr>
        <p:grpSpPr>
          <a:xfrm>
            <a:off x="4115275" y="3682782"/>
            <a:ext cx="3215691" cy="593404"/>
            <a:chOff x="0" y="0"/>
            <a:chExt cx="5906632" cy="110617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907902" cy="1107440"/>
            </a:xfrm>
            <a:custGeom>
              <a:avLst/>
              <a:gdLst/>
              <a:ahLst/>
              <a:cxnLst/>
              <a:rect l="l" t="t" r="r" b="b"/>
              <a:pathLst>
                <a:path w="5907902" h="1107440">
                  <a:moveTo>
                    <a:pt x="590663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5907902" y="1107440"/>
                  </a:lnTo>
                  <a:lnTo>
                    <a:pt x="5907902" y="0"/>
                  </a:ln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61194" y="172720"/>
              <a:ext cx="762192" cy="762000"/>
            </a:xfrm>
            <a:custGeom>
              <a:avLst/>
              <a:gdLst/>
              <a:ahLst/>
              <a:cxnLst/>
              <a:rect l="l" t="t" r="r" b="b"/>
              <a:pathLst>
                <a:path w="762192" h="762000">
                  <a:moveTo>
                    <a:pt x="381096" y="0"/>
                  </a:moveTo>
                  <a:cubicBezTo>
                    <a:pt x="244955" y="-34"/>
                    <a:pt x="119141" y="72576"/>
                    <a:pt x="51060" y="190472"/>
                  </a:cubicBezTo>
                  <a:cubicBezTo>
                    <a:pt x="-17020" y="308368"/>
                    <a:pt x="-17020" y="453632"/>
                    <a:pt x="51060" y="571528"/>
                  </a:cubicBezTo>
                  <a:cubicBezTo>
                    <a:pt x="119141" y="689424"/>
                    <a:pt x="244955" y="762034"/>
                    <a:pt x="381096" y="762000"/>
                  </a:cubicBezTo>
                  <a:cubicBezTo>
                    <a:pt x="517237" y="762034"/>
                    <a:pt x="643051" y="689424"/>
                    <a:pt x="711132" y="571528"/>
                  </a:cubicBezTo>
                  <a:cubicBezTo>
                    <a:pt x="779212" y="453632"/>
                    <a:pt x="779212" y="308368"/>
                    <a:pt x="711132" y="190472"/>
                  </a:cubicBezTo>
                  <a:cubicBezTo>
                    <a:pt x="643051" y="72576"/>
                    <a:pt x="517237" y="-34"/>
                    <a:pt x="3810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3" name="AutoShape 23"/>
          <p:cNvSpPr/>
          <p:nvPr/>
        </p:nvSpPr>
        <p:spPr>
          <a:xfrm>
            <a:off x="9231806" y="4377935"/>
            <a:ext cx="4958976" cy="593404"/>
          </a:xfrm>
          <a:prstGeom prst="rect">
            <a:avLst/>
          </a:prstGeom>
          <a:solidFill>
            <a:srgbClr val="EB6F39">
              <a:alpha val="9804"/>
            </a:srgbClr>
          </a:solidFill>
        </p:spPr>
        <p:txBody>
          <a:bodyPr/>
          <a:lstStyle/>
          <a:p>
            <a:endParaRPr lang="tr-TR"/>
          </a:p>
        </p:txBody>
      </p:sp>
      <p:grpSp>
        <p:nvGrpSpPr>
          <p:cNvPr id="24" name="Group 24"/>
          <p:cNvGrpSpPr/>
          <p:nvPr/>
        </p:nvGrpSpPr>
        <p:grpSpPr>
          <a:xfrm>
            <a:off x="4115275" y="4377935"/>
            <a:ext cx="3215691" cy="593404"/>
            <a:chOff x="0" y="0"/>
            <a:chExt cx="5906632" cy="110617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907902" cy="1107440"/>
            </a:xfrm>
            <a:custGeom>
              <a:avLst/>
              <a:gdLst/>
              <a:ahLst/>
              <a:cxnLst/>
              <a:rect l="l" t="t" r="r" b="b"/>
              <a:pathLst>
                <a:path w="5907902" h="1107440">
                  <a:moveTo>
                    <a:pt x="590663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5907902" y="1107440"/>
                  </a:lnTo>
                  <a:lnTo>
                    <a:pt x="5907902" y="0"/>
                  </a:ln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61194" y="172720"/>
              <a:ext cx="762192" cy="762000"/>
            </a:xfrm>
            <a:custGeom>
              <a:avLst/>
              <a:gdLst/>
              <a:ahLst/>
              <a:cxnLst/>
              <a:rect l="l" t="t" r="r" b="b"/>
              <a:pathLst>
                <a:path w="762192" h="762000">
                  <a:moveTo>
                    <a:pt x="381096" y="0"/>
                  </a:moveTo>
                  <a:cubicBezTo>
                    <a:pt x="244955" y="-34"/>
                    <a:pt x="119141" y="72576"/>
                    <a:pt x="51060" y="190472"/>
                  </a:cubicBezTo>
                  <a:cubicBezTo>
                    <a:pt x="-17020" y="308368"/>
                    <a:pt x="-17020" y="453632"/>
                    <a:pt x="51060" y="571528"/>
                  </a:cubicBezTo>
                  <a:cubicBezTo>
                    <a:pt x="119141" y="689424"/>
                    <a:pt x="244955" y="762034"/>
                    <a:pt x="381096" y="762000"/>
                  </a:cubicBezTo>
                  <a:cubicBezTo>
                    <a:pt x="517237" y="762034"/>
                    <a:pt x="643051" y="689424"/>
                    <a:pt x="711132" y="571528"/>
                  </a:cubicBezTo>
                  <a:cubicBezTo>
                    <a:pt x="779212" y="453632"/>
                    <a:pt x="779212" y="308368"/>
                    <a:pt x="711132" y="190472"/>
                  </a:cubicBezTo>
                  <a:cubicBezTo>
                    <a:pt x="643051" y="72576"/>
                    <a:pt x="517237" y="-34"/>
                    <a:pt x="3810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7" name="AutoShape 27"/>
          <p:cNvSpPr/>
          <p:nvPr/>
        </p:nvSpPr>
        <p:spPr>
          <a:xfrm>
            <a:off x="9231806" y="5073088"/>
            <a:ext cx="4958976" cy="593404"/>
          </a:xfrm>
          <a:prstGeom prst="rect">
            <a:avLst/>
          </a:prstGeom>
          <a:solidFill>
            <a:srgbClr val="EB6F39">
              <a:alpha val="9804"/>
            </a:srgbClr>
          </a:solidFill>
        </p:spPr>
        <p:txBody>
          <a:bodyPr/>
          <a:lstStyle/>
          <a:p>
            <a:endParaRPr lang="tr-TR"/>
          </a:p>
        </p:txBody>
      </p:sp>
      <p:sp>
        <p:nvSpPr>
          <p:cNvPr id="28" name="AutoShape 28"/>
          <p:cNvSpPr/>
          <p:nvPr/>
        </p:nvSpPr>
        <p:spPr>
          <a:xfrm>
            <a:off x="9231806" y="5770868"/>
            <a:ext cx="4958976" cy="593404"/>
          </a:xfrm>
          <a:prstGeom prst="rect">
            <a:avLst/>
          </a:prstGeom>
          <a:solidFill>
            <a:srgbClr val="EB6F39">
              <a:alpha val="9804"/>
            </a:srgbClr>
          </a:solidFill>
        </p:spPr>
        <p:txBody>
          <a:bodyPr/>
          <a:lstStyle/>
          <a:p>
            <a:endParaRPr lang="tr-TR"/>
          </a:p>
        </p:txBody>
      </p:sp>
      <p:sp>
        <p:nvSpPr>
          <p:cNvPr id="29" name="AutoShape 29"/>
          <p:cNvSpPr/>
          <p:nvPr/>
        </p:nvSpPr>
        <p:spPr>
          <a:xfrm>
            <a:off x="9222563" y="6468647"/>
            <a:ext cx="4948196" cy="593404"/>
          </a:xfrm>
          <a:prstGeom prst="rect">
            <a:avLst/>
          </a:prstGeom>
          <a:solidFill>
            <a:srgbClr val="EB6F39">
              <a:alpha val="9804"/>
            </a:srgbClr>
          </a:solidFill>
        </p:spPr>
        <p:txBody>
          <a:bodyPr/>
          <a:lstStyle/>
          <a:p>
            <a:endParaRPr lang="tr-TR"/>
          </a:p>
        </p:txBody>
      </p:sp>
      <p:sp>
        <p:nvSpPr>
          <p:cNvPr id="30" name="AutoShape 30"/>
          <p:cNvSpPr/>
          <p:nvPr/>
        </p:nvSpPr>
        <p:spPr>
          <a:xfrm>
            <a:off x="9222563" y="7166427"/>
            <a:ext cx="4948196" cy="593404"/>
          </a:xfrm>
          <a:prstGeom prst="rect">
            <a:avLst/>
          </a:prstGeom>
          <a:solidFill>
            <a:srgbClr val="EB6F39">
              <a:alpha val="9804"/>
            </a:srgbClr>
          </a:solidFill>
        </p:spPr>
        <p:txBody>
          <a:bodyPr/>
          <a:lstStyle/>
          <a:p>
            <a:endParaRPr lang="tr-TR"/>
          </a:p>
        </p:txBody>
      </p:sp>
      <p:sp>
        <p:nvSpPr>
          <p:cNvPr id="31" name="AutoShape 31"/>
          <p:cNvSpPr/>
          <p:nvPr/>
        </p:nvSpPr>
        <p:spPr>
          <a:xfrm>
            <a:off x="9222563" y="7864207"/>
            <a:ext cx="4948196" cy="593404"/>
          </a:xfrm>
          <a:prstGeom prst="rect">
            <a:avLst/>
          </a:prstGeom>
          <a:solidFill>
            <a:srgbClr val="EB6F39">
              <a:alpha val="9804"/>
            </a:srgbClr>
          </a:solidFill>
        </p:spPr>
        <p:txBody>
          <a:bodyPr/>
          <a:lstStyle/>
          <a:p>
            <a:endParaRPr lang="tr-TR"/>
          </a:p>
        </p:txBody>
      </p:sp>
      <p:grpSp>
        <p:nvGrpSpPr>
          <p:cNvPr id="32" name="Group 32"/>
          <p:cNvGrpSpPr/>
          <p:nvPr/>
        </p:nvGrpSpPr>
        <p:grpSpPr>
          <a:xfrm>
            <a:off x="4115275" y="5073088"/>
            <a:ext cx="3215691" cy="593404"/>
            <a:chOff x="0" y="0"/>
            <a:chExt cx="5906632" cy="110617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907902" cy="1107440"/>
            </a:xfrm>
            <a:custGeom>
              <a:avLst/>
              <a:gdLst/>
              <a:ahLst/>
              <a:cxnLst/>
              <a:rect l="l" t="t" r="r" b="b"/>
              <a:pathLst>
                <a:path w="5907902" h="1107440">
                  <a:moveTo>
                    <a:pt x="590663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5907902" y="1107440"/>
                  </a:lnTo>
                  <a:lnTo>
                    <a:pt x="5907902" y="0"/>
                  </a:ln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161194" y="172720"/>
              <a:ext cx="762192" cy="762000"/>
            </a:xfrm>
            <a:custGeom>
              <a:avLst/>
              <a:gdLst/>
              <a:ahLst/>
              <a:cxnLst/>
              <a:rect l="l" t="t" r="r" b="b"/>
              <a:pathLst>
                <a:path w="762192" h="762000">
                  <a:moveTo>
                    <a:pt x="381096" y="0"/>
                  </a:moveTo>
                  <a:cubicBezTo>
                    <a:pt x="244955" y="-34"/>
                    <a:pt x="119141" y="72576"/>
                    <a:pt x="51060" y="190472"/>
                  </a:cubicBezTo>
                  <a:cubicBezTo>
                    <a:pt x="-17020" y="308368"/>
                    <a:pt x="-17020" y="453632"/>
                    <a:pt x="51060" y="571528"/>
                  </a:cubicBezTo>
                  <a:cubicBezTo>
                    <a:pt x="119141" y="689424"/>
                    <a:pt x="244955" y="762034"/>
                    <a:pt x="381096" y="762000"/>
                  </a:cubicBezTo>
                  <a:cubicBezTo>
                    <a:pt x="517237" y="762034"/>
                    <a:pt x="643051" y="689424"/>
                    <a:pt x="711132" y="571528"/>
                  </a:cubicBezTo>
                  <a:cubicBezTo>
                    <a:pt x="779212" y="453632"/>
                    <a:pt x="779212" y="308368"/>
                    <a:pt x="711132" y="190472"/>
                  </a:cubicBezTo>
                  <a:cubicBezTo>
                    <a:pt x="643051" y="72576"/>
                    <a:pt x="517237" y="-34"/>
                    <a:pt x="3810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115275" y="5770868"/>
            <a:ext cx="3215691" cy="593404"/>
            <a:chOff x="0" y="0"/>
            <a:chExt cx="5906632" cy="110617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907902" cy="1107440"/>
            </a:xfrm>
            <a:custGeom>
              <a:avLst/>
              <a:gdLst/>
              <a:ahLst/>
              <a:cxnLst/>
              <a:rect l="l" t="t" r="r" b="b"/>
              <a:pathLst>
                <a:path w="5907902" h="1107440">
                  <a:moveTo>
                    <a:pt x="590663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5907902" y="1107440"/>
                  </a:lnTo>
                  <a:lnTo>
                    <a:pt x="5907902" y="0"/>
                  </a:ln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161194" y="172720"/>
              <a:ext cx="762192" cy="762000"/>
            </a:xfrm>
            <a:custGeom>
              <a:avLst/>
              <a:gdLst/>
              <a:ahLst/>
              <a:cxnLst/>
              <a:rect l="l" t="t" r="r" b="b"/>
              <a:pathLst>
                <a:path w="762192" h="762000">
                  <a:moveTo>
                    <a:pt x="381096" y="0"/>
                  </a:moveTo>
                  <a:cubicBezTo>
                    <a:pt x="244955" y="-34"/>
                    <a:pt x="119141" y="72576"/>
                    <a:pt x="51060" y="190472"/>
                  </a:cubicBezTo>
                  <a:cubicBezTo>
                    <a:pt x="-17020" y="308368"/>
                    <a:pt x="-17020" y="453632"/>
                    <a:pt x="51060" y="571528"/>
                  </a:cubicBezTo>
                  <a:cubicBezTo>
                    <a:pt x="119141" y="689424"/>
                    <a:pt x="244955" y="762034"/>
                    <a:pt x="381096" y="762000"/>
                  </a:cubicBezTo>
                  <a:cubicBezTo>
                    <a:pt x="517237" y="762034"/>
                    <a:pt x="643051" y="689424"/>
                    <a:pt x="711132" y="571528"/>
                  </a:cubicBezTo>
                  <a:cubicBezTo>
                    <a:pt x="779212" y="453632"/>
                    <a:pt x="779212" y="308368"/>
                    <a:pt x="711132" y="190472"/>
                  </a:cubicBezTo>
                  <a:cubicBezTo>
                    <a:pt x="643051" y="72576"/>
                    <a:pt x="517237" y="-34"/>
                    <a:pt x="3810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4097218" y="6468647"/>
            <a:ext cx="3215691" cy="593404"/>
            <a:chOff x="0" y="0"/>
            <a:chExt cx="5906632" cy="110617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907902" cy="1107440"/>
            </a:xfrm>
            <a:custGeom>
              <a:avLst/>
              <a:gdLst/>
              <a:ahLst/>
              <a:cxnLst/>
              <a:rect l="l" t="t" r="r" b="b"/>
              <a:pathLst>
                <a:path w="5907902" h="1107440">
                  <a:moveTo>
                    <a:pt x="590663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5907902" y="1107440"/>
                  </a:lnTo>
                  <a:lnTo>
                    <a:pt x="5907902" y="0"/>
                  </a:ln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161194" y="172720"/>
              <a:ext cx="762192" cy="762000"/>
            </a:xfrm>
            <a:custGeom>
              <a:avLst/>
              <a:gdLst/>
              <a:ahLst/>
              <a:cxnLst/>
              <a:rect l="l" t="t" r="r" b="b"/>
              <a:pathLst>
                <a:path w="762192" h="762000">
                  <a:moveTo>
                    <a:pt x="381096" y="0"/>
                  </a:moveTo>
                  <a:cubicBezTo>
                    <a:pt x="244955" y="-34"/>
                    <a:pt x="119141" y="72576"/>
                    <a:pt x="51060" y="190472"/>
                  </a:cubicBezTo>
                  <a:cubicBezTo>
                    <a:pt x="-17020" y="308368"/>
                    <a:pt x="-17020" y="453632"/>
                    <a:pt x="51060" y="571528"/>
                  </a:cubicBezTo>
                  <a:cubicBezTo>
                    <a:pt x="119141" y="689424"/>
                    <a:pt x="244955" y="762034"/>
                    <a:pt x="381096" y="762000"/>
                  </a:cubicBezTo>
                  <a:cubicBezTo>
                    <a:pt x="517237" y="762034"/>
                    <a:pt x="643051" y="689424"/>
                    <a:pt x="711132" y="571528"/>
                  </a:cubicBezTo>
                  <a:cubicBezTo>
                    <a:pt x="779212" y="453632"/>
                    <a:pt x="779212" y="308368"/>
                    <a:pt x="711132" y="190472"/>
                  </a:cubicBezTo>
                  <a:cubicBezTo>
                    <a:pt x="643051" y="72576"/>
                    <a:pt x="517237" y="-34"/>
                    <a:pt x="3810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4097218" y="7166427"/>
            <a:ext cx="3215691" cy="593404"/>
            <a:chOff x="0" y="0"/>
            <a:chExt cx="5906632" cy="110617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907902" cy="1107440"/>
            </a:xfrm>
            <a:custGeom>
              <a:avLst/>
              <a:gdLst/>
              <a:ahLst/>
              <a:cxnLst/>
              <a:rect l="l" t="t" r="r" b="b"/>
              <a:pathLst>
                <a:path w="5907902" h="1107440">
                  <a:moveTo>
                    <a:pt x="590663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5907902" y="1107440"/>
                  </a:lnTo>
                  <a:lnTo>
                    <a:pt x="5907902" y="0"/>
                  </a:ln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161194" y="172720"/>
              <a:ext cx="762192" cy="762000"/>
            </a:xfrm>
            <a:custGeom>
              <a:avLst/>
              <a:gdLst/>
              <a:ahLst/>
              <a:cxnLst/>
              <a:rect l="l" t="t" r="r" b="b"/>
              <a:pathLst>
                <a:path w="762192" h="762000">
                  <a:moveTo>
                    <a:pt x="381096" y="0"/>
                  </a:moveTo>
                  <a:cubicBezTo>
                    <a:pt x="244955" y="-34"/>
                    <a:pt x="119141" y="72576"/>
                    <a:pt x="51060" y="190472"/>
                  </a:cubicBezTo>
                  <a:cubicBezTo>
                    <a:pt x="-17020" y="308368"/>
                    <a:pt x="-17020" y="453632"/>
                    <a:pt x="51060" y="571528"/>
                  </a:cubicBezTo>
                  <a:cubicBezTo>
                    <a:pt x="119141" y="689424"/>
                    <a:pt x="244955" y="762034"/>
                    <a:pt x="381096" y="762000"/>
                  </a:cubicBezTo>
                  <a:cubicBezTo>
                    <a:pt x="517237" y="762034"/>
                    <a:pt x="643051" y="689424"/>
                    <a:pt x="711132" y="571528"/>
                  </a:cubicBezTo>
                  <a:cubicBezTo>
                    <a:pt x="779212" y="453632"/>
                    <a:pt x="779212" y="308368"/>
                    <a:pt x="711132" y="190472"/>
                  </a:cubicBezTo>
                  <a:cubicBezTo>
                    <a:pt x="643051" y="72576"/>
                    <a:pt x="517237" y="-34"/>
                    <a:pt x="3810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4097218" y="7864207"/>
            <a:ext cx="3215691" cy="593404"/>
            <a:chOff x="0" y="0"/>
            <a:chExt cx="5906632" cy="110617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5907902" cy="1107440"/>
            </a:xfrm>
            <a:custGeom>
              <a:avLst/>
              <a:gdLst/>
              <a:ahLst/>
              <a:cxnLst/>
              <a:rect l="l" t="t" r="r" b="b"/>
              <a:pathLst>
                <a:path w="5907902" h="1107440">
                  <a:moveTo>
                    <a:pt x="590663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5907902" y="1107440"/>
                  </a:lnTo>
                  <a:lnTo>
                    <a:pt x="5907902" y="0"/>
                  </a:lnTo>
                  <a:close/>
                </a:path>
              </a:pathLst>
            </a:custGeom>
            <a:solidFill>
              <a:srgbClr val="EB6F39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161194" y="172720"/>
              <a:ext cx="762192" cy="762000"/>
            </a:xfrm>
            <a:custGeom>
              <a:avLst/>
              <a:gdLst/>
              <a:ahLst/>
              <a:cxnLst/>
              <a:rect l="l" t="t" r="r" b="b"/>
              <a:pathLst>
                <a:path w="762192" h="762000">
                  <a:moveTo>
                    <a:pt x="381096" y="0"/>
                  </a:moveTo>
                  <a:cubicBezTo>
                    <a:pt x="244955" y="-34"/>
                    <a:pt x="119141" y="72576"/>
                    <a:pt x="51060" y="190472"/>
                  </a:cubicBezTo>
                  <a:cubicBezTo>
                    <a:pt x="-17020" y="308368"/>
                    <a:pt x="-17020" y="453632"/>
                    <a:pt x="51060" y="571528"/>
                  </a:cubicBezTo>
                  <a:cubicBezTo>
                    <a:pt x="119141" y="689424"/>
                    <a:pt x="244955" y="762034"/>
                    <a:pt x="381096" y="762000"/>
                  </a:cubicBezTo>
                  <a:cubicBezTo>
                    <a:pt x="517237" y="762034"/>
                    <a:pt x="643051" y="689424"/>
                    <a:pt x="711132" y="571528"/>
                  </a:cubicBezTo>
                  <a:cubicBezTo>
                    <a:pt x="779212" y="453632"/>
                    <a:pt x="779212" y="308368"/>
                    <a:pt x="711132" y="190472"/>
                  </a:cubicBezTo>
                  <a:cubicBezTo>
                    <a:pt x="643051" y="72576"/>
                    <a:pt x="517237" y="-34"/>
                    <a:pt x="3810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7" name="Freeform 47"/>
          <p:cNvSpPr/>
          <p:nvPr/>
        </p:nvSpPr>
        <p:spPr>
          <a:xfrm>
            <a:off x="4243584" y="3789953"/>
            <a:ext cx="379062" cy="379062"/>
          </a:xfrm>
          <a:custGeom>
            <a:avLst/>
            <a:gdLst/>
            <a:ahLst/>
            <a:cxnLst/>
            <a:rect l="l" t="t" r="r" b="b"/>
            <a:pathLst>
              <a:path w="379062" h="379062">
                <a:moveTo>
                  <a:pt x="0" y="0"/>
                </a:moveTo>
                <a:lnTo>
                  <a:pt x="379063" y="0"/>
                </a:lnTo>
                <a:lnTo>
                  <a:pt x="379063" y="379062"/>
                </a:lnTo>
                <a:lnTo>
                  <a:pt x="0" y="379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8" name="Freeform 48"/>
          <p:cNvSpPr/>
          <p:nvPr/>
        </p:nvSpPr>
        <p:spPr>
          <a:xfrm>
            <a:off x="4243584" y="4492520"/>
            <a:ext cx="379062" cy="379062"/>
          </a:xfrm>
          <a:custGeom>
            <a:avLst/>
            <a:gdLst/>
            <a:ahLst/>
            <a:cxnLst/>
            <a:rect l="l" t="t" r="r" b="b"/>
            <a:pathLst>
              <a:path w="379062" h="379062">
                <a:moveTo>
                  <a:pt x="0" y="0"/>
                </a:moveTo>
                <a:lnTo>
                  <a:pt x="379063" y="0"/>
                </a:lnTo>
                <a:lnTo>
                  <a:pt x="379063" y="379063"/>
                </a:lnTo>
                <a:lnTo>
                  <a:pt x="0" y="3790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9" name="Freeform 49"/>
          <p:cNvSpPr/>
          <p:nvPr/>
        </p:nvSpPr>
        <p:spPr>
          <a:xfrm>
            <a:off x="4243584" y="3102214"/>
            <a:ext cx="379062" cy="379062"/>
          </a:xfrm>
          <a:custGeom>
            <a:avLst/>
            <a:gdLst/>
            <a:ahLst/>
            <a:cxnLst/>
            <a:rect l="l" t="t" r="r" b="b"/>
            <a:pathLst>
              <a:path w="379062" h="379062">
                <a:moveTo>
                  <a:pt x="0" y="0"/>
                </a:moveTo>
                <a:lnTo>
                  <a:pt x="379063" y="0"/>
                </a:lnTo>
                <a:lnTo>
                  <a:pt x="379063" y="379062"/>
                </a:lnTo>
                <a:lnTo>
                  <a:pt x="0" y="379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0" name="Freeform 50"/>
          <p:cNvSpPr/>
          <p:nvPr/>
        </p:nvSpPr>
        <p:spPr>
          <a:xfrm>
            <a:off x="8379390" y="5934845"/>
            <a:ext cx="292337" cy="280278"/>
          </a:xfrm>
          <a:custGeom>
            <a:avLst/>
            <a:gdLst/>
            <a:ahLst/>
            <a:cxnLst/>
            <a:rect l="l" t="t" r="r" b="b"/>
            <a:pathLst>
              <a:path w="292337" h="280278">
                <a:moveTo>
                  <a:pt x="0" y="0"/>
                </a:moveTo>
                <a:lnTo>
                  <a:pt x="292337" y="0"/>
                </a:lnTo>
                <a:lnTo>
                  <a:pt x="292337" y="280278"/>
                </a:lnTo>
                <a:lnTo>
                  <a:pt x="0" y="2802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1" name="Freeform 51"/>
          <p:cNvSpPr/>
          <p:nvPr/>
        </p:nvSpPr>
        <p:spPr>
          <a:xfrm>
            <a:off x="8379390" y="6632625"/>
            <a:ext cx="292337" cy="280278"/>
          </a:xfrm>
          <a:custGeom>
            <a:avLst/>
            <a:gdLst/>
            <a:ahLst/>
            <a:cxnLst/>
            <a:rect l="l" t="t" r="r" b="b"/>
            <a:pathLst>
              <a:path w="292337" h="280278">
                <a:moveTo>
                  <a:pt x="0" y="0"/>
                </a:moveTo>
                <a:lnTo>
                  <a:pt x="292337" y="0"/>
                </a:lnTo>
                <a:lnTo>
                  <a:pt x="292337" y="280278"/>
                </a:lnTo>
                <a:lnTo>
                  <a:pt x="0" y="2802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2" name="Freeform 52"/>
          <p:cNvSpPr/>
          <p:nvPr/>
        </p:nvSpPr>
        <p:spPr>
          <a:xfrm>
            <a:off x="8379390" y="7330405"/>
            <a:ext cx="292337" cy="280278"/>
          </a:xfrm>
          <a:custGeom>
            <a:avLst/>
            <a:gdLst/>
            <a:ahLst/>
            <a:cxnLst/>
            <a:rect l="l" t="t" r="r" b="b"/>
            <a:pathLst>
              <a:path w="292337" h="280278">
                <a:moveTo>
                  <a:pt x="0" y="0"/>
                </a:moveTo>
                <a:lnTo>
                  <a:pt x="292337" y="0"/>
                </a:lnTo>
                <a:lnTo>
                  <a:pt x="292337" y="280278"/>
                </a:lnTo>
                <a:lnTo>
                  <a:pt x="0" y="2802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3" name="Freeform 53"/>
          <p:cNvSpPr/>
          <p:nvPr/>
        </p:nvSpPr>
        <p:spPr>
          <a:xfrm>
            <a:off x="8379390" y="8028185"/>
            <a:ext cx="292337" cy="280278"/>
          </a:xfrm>
          <a:custGeom>
            <a:avLst/>
            <a:gdLst/>
            <a:ahLst/>
            <a:cxnLst/>
            <a:rect l="l" t="t" r="r" b="b"/>
            <a:pathLst>
              <a:path w="292337" h="280278">
                <a:moveTo>
                  <a:pt x="0" y="0"/>
                </a:moveTo>
                <a:lnTo>
                  <a:pt x="292337" y="0"/>
                </a:lnTo>
                <a:lnTo>
                  <a:pt x="292337" y="280277"/>
                </a:lnTo>
                <a:lnTo>
                  <a:pt x="0" y="280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4" name="Freeform 54"/>
          <p:cNvSpPr/>
          <p:nvPr/>
        </p:nvSpPr>
        <p:spPr>
          <a:xfrm>
            <a:off x="10223897" y="5927431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5" name="Freeform 55"/>
          <p:cNvSpPr/>
          <p:nvPr/>
        </p:nvSpPr>
        <p:spPr>
          <a:xfrm>
            <a:off x="11735609" y="5924925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6" name="Freeform 56"/>
          <p:cNvSpPr/>
          <p:nvPr/>
        </p:nvSpPr>
        <p:spPr>
          <a:xfrm>
            <a:off x="13247573" y="5924925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7" name="Freeform 57"/>
          <p:cNvSpPr/>
          <p:nvPr/>
        </p:nvSpPr>
        <p:spPr>
          <a:xfrm>
            <a:off x="10223897" y="6620198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8" name="Freeform 58"/>
          <p:cNvSpPr/>
          <p:nvPr/>
        </p:nvSpPr>
        <p:spPr>
          <a:xfrm>
            <a:off x="11735609" y="6622704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1"/>
                </a:lnTo>
                <a:lnTo>
                  <a:pt x="0" y="2852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9" name="Freeform 59"/>
          <p:cNvSpPr/>
          <p:nvPr/>
        </p:nvSpPr>
        <p:spPr>
          <a:xfrm>
            <a:off x="13247573" y="6622704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1"/>
                </a:lnTo>
                <a:lnTo>
                  <a:pt x="0" y="2852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0" name="Freeform 60"/>
          <p:cNvSpPr/>
          <p:nvPr/>
        </p:nvSpPr>
        <p:spPr>
          <a:xfrm>
            <a:off x="10223897" y="7320484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1" name="Freeform 61"/>
          <p:cNvSpPr/>
          <p:nvPr/>
        </p:nvSpPr>
        <p:spPr>
          <a:xfrm>
            <a:off x="11735609" y="7317978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2" name="Freeform 62"/>
          <p:cNvSpPr/>
          <p:nvPr/>
        </p:nvSpPr>
        <p:spPr>
          <a:xfrm>
            <a:off x="13247573" y="7317978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3" name="Freeform 63"/>
          <p:cNvSpPr/>
          <p:nvPr/>
        </p:nvSpPr>
        <p:spPr>
          <a:xfrm>
            <a:off x="10223897" y="8018264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4" name="Freeform 64"/>
          <p:cNvSpPr/>
          <p:nvPr/>
        </p:nvSpPr>
        <p:spPr>
          <a:xfrm>
            <a:off x="11735609" y="8015758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5" name="Freeform 65"/>
          <p:cNvSpPr/>
          <p:nvPr/>
        </p:nvSpPr>
        <p:spPr>
          <a:xfrm>
            <a:off x="13247573" y="8015758"/>
            <a:ext cx="224666" cy="285290"/>
          </a:xfrm>
          <a:custGeom>
            <a:avLst/>
            <a:gdLst/>
            <a:ahLst/>
            <a:cxnLst/>
            <a:rect l="l" t="t" r="r" b="b"/>
            <a:pathLst>
              <a:path w="224666" h="285290">
                <a:moveTo>
                  <a:pt x="0" y="0"/>
                </a:moveTo>
                <a:lnTo>
                  <a:pt x="224666" y="0"/>
                </a:lnTo>
                <a:lnTo>
                  <a:pt x="224666" y="285290"/>
                </a:lnTo>
                <a:lnTo>
                  <a:pt x="0" y="285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6" name="Freeform 66"/>
          <p:cNvSpPr/>
          <p:nvPr/>
        </p:nvSpPr>
        <p:spPr>
          <a:xfrm>
            <a:off x="4277208" y="5268642"/>
            <a:ext cx="275701" cy="202295"/>
          </a:xfrm>
          <a:custGeom>
            <a:avLst/>
            <a:gdLst/>
            <a:ahLst/>
            <a:cxnLst/>
            <a:rect l="l" t="t" r="r" b="b"/>
            <a:pathLst>
              <a:path w="275701" h="202295">
                <a:moveTo>
                  <a:pt x="0" y="0"/>
                </a:moveTo>
                <a:lnTo>
                  <a:pt x="275701" y="0"/>
                </a:lnTo>
                <a:lnTo>
                  <a:pt x="275701" y="202296"/>
                </a:lnTo>
                <a:lnTo>
                  <a:pt x="0" y="2022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7" name="Freeform 67"/>
          <p:cNvSpPr/>
          <p:nvPr/>
        </p:nvSpPr>
        <p:spPr>
          <a:xfrm>
            <a:off x="4333543" y="5961349"/>
            <a:ext cx="199145" cy="227269"/>
          </a:xfrm>
          <a:custGeom>
            <a:avLst/>
            <a:gdLst/>
            <a:ahLst/>
            <a:cxnLst/>
            <a:rect l="l" t="t" r="r" b="b"/>
            <a:pathLst>
              <a:path w="199145" h="227269">
                <a:moveTo>
                  <a:pt x="0" y="0"/>
                </a:moveTo>
                <a:lnTo>
                  <a:pt x="199145" y="0"/>
                </a:lnTo>
                <a:lnTo>
                  <a:pt x="199145" y="227270"/>
                </a:lnTo>
                <a:lnTo>
                  <a:pt x="0" y="22727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8" name="Freeform 68"/>
          <p:cNvSpPr/>
          <p:nvPr/>
        </p:nvSpPr>
        <p:spPr>
          <a:xfrm>
            <a:off x="4303032" y="6681189"/>
            <a:ext cx="229656" cy="183151"/>
          </a:xfrm>
          <a:custGeom>
            <a:avLst/>
            <a:gdLst/>
            <a:ahLst/>
            <a:cxnLst/>
            <a:rect l="l" t="t" r="r" b="b"/>
            <a:pathLst>
              <a:path w="229656" h="183151">
                <a:moveTo>
                  <a:pt x="0" y="0"/>
                </a:moveTo>
                <a:lnTo>
                  <a:pt x="229656" y="0"/>
                </a:lnTo>
                <a:lnTo>
                  <a:pt x="229656" y="183150"/>
                </a:lnTo>
                <a:lnTo>
                  <a:pt x="0" y="18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9" name="Freeform 69"/>
          <p:cNvSpPr/>
          <p:nvPr/>
        </p:nvSpPr>
        <p:spPr>
          <a:xfrm>
            <a:off x="4311987" y="7362506"/>
            <a:ext cx="206142" cy="201246"/>
          </a:xfrm>
          <a:custGeom>
            <a:avLst/>
            <a:gdLst/>
            <a:ahLst/>
            <a:cxnLst/>
            <a:rect l="l" t="t" r="r" b="b"/>
            <a:pathLst>
              <a:path w="206142" h="201246">
                <a:moveTo>
                  <a:pt x="0" y="0"/>
                </a:moveTo>
                <a:lnTo>
                  <a:pt x="206143" y="0"/>
                </a:lnTo>
                <a:lnTo>
                  <a:pt x="206143" y="201247"/>
                </a:lnTo>
                <a:lnTo>
                  <a:pt x="0" y="20124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0" name="Freeform 70"/>
          <p:cNvSpPr/>
          <p:nvPr/>
        </p:nvSpPr>
        <p:spPr>
          <a:xfrm>
            <a:off x="4317010" y="8050897"/>
            <a:ext cx="196097" cy="220025"/>
          </a:xfrm>
          <a:custGeom>
            <a:avLst/>
            <a:gdLst/>
            <a:ahLst/>
            <a:cxnLst/>
            <a:rect l="l" t="t" r="r" b="b"/>
            <a:pathLst>
              <a:path w="196097" h="220025">
                <a:moveTo>
                  <a:pt x="0" y="0"/>
                </a:moveTo>
                <a:lnTo>
                  <a:pt x="196097" y="0"/>
                </a:lnTo>
                <a:lnTo>
                  <a:pt x="196097" y="220024"/>
                </a:lnTo>
                <a:lnTo>
                  <a:pt x="0" y="22002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1" name="TextBox 71"/>
          <p:cNvSpPr txBox="1"/>
          <p:nvPr/>
        </p:nvSpPr>
        <p:spPr>
          <a:xfrm>
            <a:off x="4913315" y="3192175"/>
            <a:ext cx="2023454" cy="17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"/>
              </a:lnSpc>
            </a:pPr>
            <a:r>
              <a:rPr lang="en-US" sz="1130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Toplam Alınan Yatırım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4913315" y="3887328"/>
            <a:ext cx="2023454" cy="17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"/>
              </a:lnSpc>
            </a:pPr>
            <a:r>
              <a:rPr lang="en-US" sz="1130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Yıllık Tahmini Gelir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4913315" y="4582481"/>
            <a:ext cx="2023454" cy="17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"/>
              </a:lnSpc>
            </a:pPr>
            <a:r>
              <a:rPr lang="en-US" sz="1130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Piyasa Değeri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4913315" y="5277634"/>
            <a:ext cx="2023454" cy="17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"/>
              </a:lnSpc>
            </a:pPr>
            <a:r>
              <a:rPr lang="en-US" sz="1130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Üretim Modeli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4913315" y="5975414"/>
            <a:ext cx="2023454" cy="17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"/>
              </a:lnSpc>
            </a:pPr>
            <a:r>
              <a:rPr lang="en-US" sz="113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7/24 </a:t>
            </a:r>
            <a:r>
              <a:rPr lang="en-US" sz="1130" b="1" dirty="0" err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Canlı</a:t>
            </a:r>
            <a:r>
              <a:rPr lang="en-US" sz="113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130" b="1" dirty="0" err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Müşteri</a:t>
            </a:r>
            <a:r>
              <a:rPr lang="en-US" sz="113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130" b="1" dirty="0" err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Desteği</a:t>
            </a:r>
            <a:endParaRPr lang="en-US" sz="1130" b="1" dirty="0">
              <a:solidFill>
                <a:srgbClr val="FFFFFF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76" name="TextBox 76"/>
          <p:cNvSpPr txBox="1"/>
          <p:nvPr/>
        </p:nvSpPr>
        <p:spPr>
          <a:xfrm>
            <a:off x="4913315" y="6598293"/>
            <a:ext cx="2196834" cy="348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56"/>
              </a:lnSpc>
            </a:pPr>
            <a:r>
              <a:rPr lang="tr-TR" sz="113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Yapay Zeka Destekli Tasarım ve Satış Optimizasyonu</a:t>
            </a:r>
            <a:endParaRPr lang="en-US" sz="1130" b="1" dirty="0">
              <a:solidFill>
                <a:srgbClr val="FFFFFF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4895258" y="7370974"/>
            <a:ext cx="2023454" cy="17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"/>
              </a:lnSpc>
            </a:pPr>
            <a:r>
              <a:rPr lang="en-US" sz="1130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Pazaryeri Hizmeti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4895258" y="8068753"/>
            <a:ext cx="2023454" cy="17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"/>
              </a:lnSpc>
            </a:pPr>
            <a:r>
              <a:rPr lang="en-US" sz="1130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Tekil Kurumsal Ürün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8042770" y="3190892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FDFDFE"/>
                </a:solidFill>
                <a:latin typeface="Gotham Heavy"/>
                <a:ea typeface="Gotham Heavy"/>
                <a:cs typeface="Gotham Heavy"/>
                <a:sym typeface="Gotham Heavy"/>
              </a:rPr>
              <a:t>-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8042770" y="3886045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FDFDFE"/>
                </a:solidFill>
                <a:latin typeface="Aileron Bold"/>
                <a:ea typeface="Aileron Bold"/>
                <a:cs typeface="Aileron Bold"/>
                <a:sym typeface="Aileron Bold"/>
              </a:rPr>
              <a:t>-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8042770" y="4581198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FDFDFE"/>
                </a:solidFill>
                <a:latin typeface="Aileron Bold"/>
                <a:ea typeface="Aileron Bold"/>
                <a:cs typeface="Aileron Bold"/>
                <a:sym typeface="Aileron Bold"/>
              </a:rPr>
              <a:t>-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7828554" y="5293747"/>
            <a:ext cx="1394010" cy="15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5"/>
              </a:lnSpc>
            </a:pPr>
            <a:r>
              <a:rPr lang="en-US" sz="1004" b="1">
                <a:solidFill>
                  <a:srgbClr val="FDFDFE"/>
                </a:solidFill>
                <a:latin typeface="Gotham Heavy"/>
                <a:ea typeface="Gotham Heavy"/>
                <a:cs typeface="Gotham Heavy"/>
                <a:sym typeface="Gotham Heavy"/>
              </a:rPr>
              <a:t>Baskı Partnerleri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9639225" y="5286332"/>
            <a:ext cx="1394010" cy="15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5"/>
              </a:lnSpc>
            </a:pPr>
            <a:r>
              <a:rPr lang="en-US" sz="1004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Baskı Partnerleri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1150937" y="5212400"/>
            <a:ext cx="1394010" cy="305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5"/>
              </a:lnSpc>
            </a:pPr>
            <a:r>
              <a:rPr lang="en-US" sz="1004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Kendi Üretim Tesisleri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2662650" y="5286332"/>
            <a:ext cx="1394010" cy="15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5"/>
              </a:lnSpc>
            </a:pPr>
            <a:r>
              <a:rPr lang="en-US" sz="1004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Baskı Partnerleri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9868012" y="3183477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55M$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9868012" y="3878630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77M$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9868012" y="4573783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500M$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11379724" y="3183477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130M$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1379724" y="3878630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289M$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1379724" y="4573783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1B$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2891437" y="3183477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269M$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12891437" y="3878630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109M$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12891437" y="4573783"/>
            <a:ext cx="936435" cy="19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6"/>
              </a:lnSpc>
            </a:pPr>
            <a:r>
              <a:rPr lang="en-US" sz="1222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1.1B$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9710414" y="2544714"/>
            <a:ext cx="1251631" cy="226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5"/>
              </a:lnSpc>
            </a:pPr>
            <a:r>
              <a:rPr lang="en-US" sz="1495" b="1" dirty="0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Print</a:t>
            </a:r>
            <a:r>
              <a:rPr lang="tr-TR" sz="1495" b="1" dirty="0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i</a:t>
            </a:r>
            <a:r>
              <a:rPr lang="en-US" sz="1495" b="1" dirty="0" err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fy</a:t>
            </a:r>
            <a:endParaRPr lang="en-US" sz="1495" b="1" dirty="0">
              <a:solidFill>
                <a:srgbClr val="191919"/>
              </a:solidFill>
              <a:latin typeface="Gotham Heavy"/>
              <a:ea typeface="Gotham Heavy"/>
              <a:cs typeface="Gotham Heavy"/>
              <a:sym typeface="Gotham Heavy"/>
            </a:endParaRPr>
          </a:p>
        </p:txBody>
      </p:sp>
      <p:sp>
        <p:nvSpPr>
          <p:cNvPr id="96" name="TextBox 96"/>
          <p:cNvSpPr txBox="1"/>
          <p:nvPr/>
        </p:nvSpPr>
        <p:spPr>
          <a:xfrm>
            <a:off x="11222127" y="2544714"/>
            <a:ext cx="1251631" cy="226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5"/>
              </a:lnSpc>
            </a:pPr>
            <a:r>
              <a:rPr lang="en-US" sz="1495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Printful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12733839" y="2544714"/>
            <a:ext cx="1251631" cy="226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5"/>
              </a:lnSpc>
            </a:pPr>
            <a:r>
              <a:rPr lang="en-US" sz="1495" b="1">
                <a:solidFill>
                  <a:srgbClr val="191919"/>
                </a:solidFill>
                <a:latin typeface="Gotham Heavy"/>
                <a:ea typeface="Gotham Heavy"/>
                <a:cs typeface="Gotham Heavy"/>
                <a:sym typeface="Gotham Heavy"/>
              </a:rPr>
              <a:t>Gelato</a:t>
            </a:r>
          </a:p>
        </p:txBody>
      </p:sp>
      <p:sp>
        <p:nvSpPr>
          <p:cNvPr id="98" name="Freeform 98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99" name="Group 99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29AFB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02" name="Freeform 102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367078" y="44232"/>
            <a:ext cx="47625" cy="3787294"/>
            <a:chOff x="0" y="0"/>
            <a:chExt cx="7998" cy="6360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98" cy="636036"/>
            </a:xfrm>
            <a:custGeom>
              <a:avLst/>
              <a:gdLst/>
              <a:ahLst/>
              <a:cxnLst/>
              <a:rect l="l" t="t" r="r" b="b"/>
              <a:pathLst>
                <a:path w="7998" h="636036">
                  <a:moveTo>
                    <a:pt x="7998" y="3999"/>
                  </a:moveTo>
                  <a:lnTo>
                    <a:pt x="7998" y="632037"/>
                  </a:lnTo>
                  <a:cubicBezTo>
                    <a:pt x="7998" y="633098"/>
                    <a:pt x="7577" y="634115"/>
                    <a:pt x="6827" y="634865"/>
                  </a:cubicBezTo>
                  <a:cubicBezTo>
                    <a:pt x="6077" y="635615"/>
                    <a:pt x="5060" y="636036"/>
                    <a:pt x="3999" y="636036"/>
                  </a:cubicBezTo>
                  <a:lnTo>
                    <a:pt x="3999" y="636036"/>
                  </a:lnTo>
                  <a:cubicBezTo>
                    <a:pt x="2939" y="636036"/>
                    <a:pt x="1921" y="635615"/>
                    <a:pt x="1171" y="634865"/>
                  </a:cubicBezTo>
                  <a:cubicBezTo>
                    <a:pt x="421" y="634115"/>
                    <a:pt x="0" y="633098"/>
                    <a:pt x="0" y="632037"/>
                  </a:cubicBezTo>
                  <a:lnTo>
                    <a:pt x="0" y="3999"/>
                  </a:lnTo>
                  <a:cubicBezTo>
                    <a:pt x="0" y="2939"/>
                    <a:pt x="421" y="1921"/>
                    <a:pt x="1171" y="1171"/>
                  </a:cubicBezTo>
                  <a:cubicBezTo>
                    <a:pt x="1921" y="421"/>
                    <a:pt x="2939" y="0"/>
                    <a:pt x="3999" y="0"/>
                  </a:cubicBezTo>
                  <a:lnTo>
                    <a:pt x="3999" y="0"/>
                  </a:lnTo>
                  <a:cubicBezTo>
                    <a:pt x="5060" y="0"/>
                    <a:pt x="6077" y="421"/>
                    <a:pt x="6827" y="1171"/>
                  </a:cubicBezTo>
                  <a:cubicBezTo>
                    <a:pt x="7577" y="1921"/>
                    <a:pt x="7998" y="2939"/>
                    <a:pt x="7998" y="3999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7998" cy="540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1497244" y="1474560"/>
            <a:ext cx="6632596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Gelir Modelimiz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497244" y="4182645"/>
            <a:ext cx="6525313" cy="4385606"/>
            <a:chOff x="0" y="0"/>
            <a:chExt cx="8700417" cy="5847474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-1936459" y="1567187"/>
              <a:ext cx="6066528" cy="1921067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-5400000">
              <a:off x="257151" y="1605367"/>
              <a:ext cx="6066528" cy="1921067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5400000">
              <a:off x="2444485" y="1605367"/>
              <a:ext cx="6066528" cy="1921067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-5400000">
              <a:off x="4631820" y="1567187"/>
              <a:ext cx="6066528" cy="1921067"/>
            </a:xfrm>
            <a:prstGeom prst="rect">
              <a:avLst/>
            </a:prstGeom>
          </p:spPr>
        </p:pic>
        <p:sp>
          <p:nvSpPr>
            <p:cNvPr id="13" name="TextBox 13"/>
            <p:cNvSpPr txBox="1"/>
            <p:nvPr/>
          </p:nvSpPr>
          <p:spPr>
            <a:xfrm>
              <a:off x="0" y="5214608"/>
              <a:ext cx="2193610" cy="63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1"/>
                </a:lnSpc>
              </a:pPr>
              <a:r>
                <a:rPr lang="en-US" sz="1372" b="1" spc="13">
                  <a:solidFill>
                    <a:srgbClr val="000000"/>
                  </a:solidFill>
                  <a:latin typeface="Neue Montreal Medium"/>
                  <a:ea typeface="Neue Montreal Medium"/>
                  <a:cs typeface="Neue Montreal Medium"/>
                  <a:sym typeface="Neue Montreal Medium"/>
                </a:rPr>
                <a:t>Ürün Satışlarından </a:t>
              </a:r>
            </a:p>
            <a:p>
              <a:pPr algn="ctr">
                <a:lnSpc>
                  <a:spcPts val="1921"/>
                </a:lnSpc>
              </a:pPr>
              <a:r>
                <a:rPr lang="en-US" sz="1372" b="1" spc="13">
                  <a:solidFill>
                    <a:srgbClr val="000000"/>
                  </a:solidFill>
                  <a:latin typeface="Neue Montreal Medium"/>
                  <a:ea typeface="Neue Montreal Medium"/>
                  <a:cs typeface="Neue Montreal Medium"/>
                  <a:sym typeface="Neue Montreal Medium"/>
                </a:rPr>
                <a:t>Alınan Komisyon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193610" y="5214608"/>
              <a:ext cx="2193610" cy="63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1"/>
                </a:lnSpc>
              </a:pPr>
              <a:r>
                <a:rPr lang="en-US" sz="1372" b="1" spc="13">
                  <a:solidFill>
                    <a:srgbClr val="000000"/>
                  </a:solidFill>
                  <a:latin typeface="Neue Montreal Medium"/>
                  <a:ea typeface="Neue Montreal Medium"/>
                  <a:cs typeface="Neue Montreal Medium"/>
                  <a:sym typeface="Neue Montreal Medium"/>
                </a:rPr>
                <a:t>PoU Shop </a:t>
              </a:r>
            </a:p>
            <a:p>
              <a:pPr algn="ctr">
                <a:lnSpc>
                  <a:spcPts val="1921"/>
                </a:lnSpc>
              </a:pPr>
              <a:r>
                <a:rPr lang="en-US" sz="1372" b="1" spc="13">
                  <a:solidFill>
                    <a:srgbClr val="000000"/>
                  </a:solidFill>
                  <a:latin typeface="Neue Montreal Medium"/>
                  <a:ea typeface="Neue Montreal Medium"/>
                  <a:cs typeface="Neue Montreal Medium"/>
                  <a:sym typeface="Neue Montreal Medium"/>
                </a:rPr>
                <a:t>(Pazaryeri Hizmeti)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384082" y="5176427"/>
              <a:ext cx="2193610" cy="307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1"/>
                </a:lnSpc>
              </a:pPr>
              <a:r>
                <a:rPr lang="en-US" sz="1372" b="1" spc="13">
                  <a:solidFill>
                    <a:srgbClr val="000000"/>
                  </a:solidFill>
                  <a:latin typeface="Neue Montreal Medium"/>
                  <a:ea typeface="Neue Montreal Medium"/>
                  <a:cs typeface="Neue Montreal Medium"/>
                  <a:sym typeface="Neue Montreal Medium"/>
                </a:rPr>
                <a:t>Abonelikler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629751" y="5214608"/>
              <a:ext cx="2070665" cy="307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21"/>
                </a:lnSpc>
              </a:pPr>
              <a:r>
                <a:rPr lang="en-US" sz="1372" b="1" spc="13">
                  <a:solidFill>
                    <a:srgbClr val="000000"/>
                  </a:solidFill>
                  <a:latin typeface="Neue Montreal Medium"/>
                  <a:ea typeface="Neue Montreal Medium"/>
                  <a:cs typeface="Neue Montreal Medium"/>
                  <a:sym typeface="Neue Montreal Medium"/>
                </a:rPr>
                <a:t>Reklam ve İşbirlikleri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715011" y="2672259"/>
            <a:ext cx="9144129" cy="119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36"/>
              </a:lnSpc>
            </a:pPr>
            <a:r>
              <a:rPr lang="en-US" sz="1574" b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Printonus</a:t>
            </a:r>
            <a:r>
              <a:rPr lang="en-US" sz="1574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gelirlerini üretim ve hizmet bedelleri, pazaryeri komisyonları, premium</a:t>
            </a:r>
          </a:p>
          <a:p>
            <a:pPr algn="l">
              <a:lnSpc>
                <a:spcPts val="1936"/>
              </a:lnSpc>
            </a:pPr>
            <a:r>
              <a:rPr lang="en-US" sz="1574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abonelikler, kurumsal projeler, yapay zeka destekli araçlar, reklam hizmetleri gibi çeşitli</a:t>
            </a:r>
          </a:p>
          <a:p>
            <a:pPr algn="l">
              <a:lnSpc>
                <a:spcPts val="1936"/>
              </a:lnSpc>
            </a:pPr>
            <a:r>
              <a:rPr lang="en-US" sz="1574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kanallardan sağlar. Bu model, hem bireysel kullanıcıların hem de kurumsal müşterilerin</a:t>
            </a:r>
          </a:p>
          <a:p>
            <a:pPr algn="l">
              <a:lnSpc>
                <a:spcPts val="1936"/>
              </a:lnSpc>
            </a:pPr>
            <a:r>
              <a:rPr lang="en-US" sz="1574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ihtiyaçlarını karşılayarak esnek ve sürdürülebilir bir kazanç sistemi oluşturur.</a:t>
            </a:r>
          </a:p>
          <a:p>
            <a:pPr algn="l">
              <a:lnSpc>
                <a:spcPts val="1936"/>
              </a:lnSpc>
            </a:pPr>
            <a:endParaRPr lang="en-US" sz="1574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11286567" y="3098074"/>
            <a:ext cx="5804140" cy="5114565"/>
            <a:chOff x="0" y="0"/>
            <a:chExt cx="7738853" cy="68194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38062" cy="1138062"/>
            </a:xfrm>
            <a:custGeom>
              <a:avLst/>
              <a:gdLst/>
              <a:ahLst/>
              <a:cxnLst/>
              <a:rect l="l" t="t" r="r" b="b"/>
              <a:pathLst>
                <a:path w="1138062" h="1138062">
                  <a:moveTo>
                    <a:pt x="0" y="0"/>
                  </a:moveTo>
                  <a:lnTo>
                    <a:pt x="1138062" y="0"/>
                  </a:lnTo>
                  <a:lnTo>
                    <a:pt x="1138062" y="1138062"/>
                  </a:lnTo>
                  <a:lnTo>
                    <a:pt x="0" y="1138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1803992"/>
              <a:ext cx="1138062" cy="1138062"/>
            </a:xfrm>
            <a:custGeom>
              <a:avLst/>
              <a:gdLst/>
              <a:ahLst/>
              <a:cxnLst/>
              <a:rect l="l" t="t" r="r" b="b"/>
              <a:pathLst>
                <a:path w="1138062" h="1138062">
                  <a:moveTo>
                    <a:pt x="0" y="0"/>
                  </a:moveTo>
                  <a:lnTo>
                    <a:pt x="1138062" y="0"/>
                  </a:lnTo>
                  <a:lnTo>
                    <a:pt x="1138062" y="1138062"/>
                  </a:lnTo>
                  <a:lnTo>
                    <a:pt x="0" y="1138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3610337"/>
              <a:ext cx="1138062" cy="1138062"/>
            </a:xfrm>
            <a:custGeom>
              <a:avLst/>
              <a:gdLst/>
              <a:ahLst/>
              <a:cxnLst/>
              <a:rect l="l" t="t" r="r" b="b"/>
              <a:pathLst>
                <a:path w="1138062" h="1138062">
                  <a:moveTo>
                    <a:pt x="0" y="0"/>
                  </a:moveTo>
                  <a:lnTo>
                    <a:pt x="1138062" y="0"/>
                  </a:lnTo>
                  <a:lnTo>
                    <a:pt x="1138062" y="1138062"/>
                  </a:lnTo>
                  <a:lnTo>
                    <a:pt x="0" y="1138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5416683"/>
              <a:ext cx="1138062" cy="1138062"/>
            </a:xfrm>
            <a:custGeom>
              <a:avLst/>
              <a:gdLst/>
              <a:ahLst/>
              <a:cxnLst/>
              <a:rect l="l" t="t" r="r" b="b"/>
              <a:pathLst>
                <a:path w="1138062" h="1138062">
                  <a:moveTo>
                    <a:pt x="0" y="0"/>
                  </a:moveTo>
                  <a:lnTo>
                    <a:pt x="1138062" y="0"/>
                  </a:lnTo>
                  <a:lnTo>
                    <a:pt x="1138062" y="1138062"/>
                  </a:lnTo>
                  <a:lnTo>
                    <a:pt x="0" y="1138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233208" y="252098"/>
              <a:ext cx="671646" cy="633866"/>
            </a:xfrm>
            <a:custGeom>
              <a:avLst/>
              <a:gdLst/>
              <a:ahLst/>
              <a:cxnLst/>
              <a:rect l="l" t="t" r="r" b="b"/>
              <a:pathLst>
                <a:path w="671646" h="633866">
                  <a:moveTo>
                    <a:pt x="0" y="0"/>
                  </a:moveTo>
                  <a:lnTo>
                    <a:pt x="671646" y="0"/>
                  </a:lnTo>
                  <a:lnTo>
                    <a:pt x="671646" y="633866"/>
                  </a:lnTo>
                  <a:lnTo>
                    <a:pt x="0" y="6338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348149" y="2158564"/>
              <a:ext cx="441764" cy="431272"/>
            </a:xfrm>
            <a:custGeom>
              <a:avLst/>
              <a:gdLst/>
              <a:ahLst/>
              <a:cxnLst/>
              <a:rect l="l" t="t" r="r" b="b"/>
              <a:pathLst>
                <a:path w="441764" h="431272">
                  <a:moveTo>
                    <a:pt x="0" y="0"/>
                  </a:moveTo>
                  <a:lnTo>
                    <a:pt x="441764" y="0"/>
                  </a:lnTo>
                  <a:lnTo>
                    <a:pt x="441764" y="431272"/>
                  </a:lnTo>
                  <a:lnTo>
                    <a:pt x="0" y="431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80163" y="3864525"/>
              <a:ext cx="577737" cy="629686"/>
            </a:xfrm>
            <a:custGeom>
              <a:avLst/>
              <a:gdLst/>
              <a:ahLst/>
              <a:cxnLst/>
              <a:rect l="l" t="t" r="r" b="b"/>
              <a:pathLst>
                <a:path w="577737" h="629686">
                  <a:moveTo>
                    <a:pt x="0" y="0"/>
                  </a:moveTo>
                  <a:lnTo>
                    <a:pt x="577737" y="0"/>
                  </a:lnTo>
                  <a:lnTo>
                    <a:pt x="577737" y="629686"/>
                  </a:lnTo>
                  <a:lnTo>
                    <a:pt x="0" y="629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69640" y="5785870"/>
              <a:ext cx="598783" cy="399688"/>
            </a:xfrm>
            <a:custGeom>
              <a:avLst/>
              <a:gdLst/>
              <a:ahLst/>
              <a:cxnLst/>
              <a:rect l="l" t="t" r="r" b="b"/>
              <a:pathLst>
                <a:path w="598783" h="399688">
                  <a:moveTo>
                    <a:pt x="0" y="0"/>
                  </a:moveTo>
                  <a:lnTo>
                    <a:pt x="598783" y="0"/>
                  </a:lnTo>
                  <a:lnTo>
                    <a:pt x="598783" y="399688"/>
                  </a:lnTo>
                  <a:lnTo>
                    <a:pt x="0" y="399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510893" y="101408"/>
              <a:ext cx="6227960" cy="422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75"/>
                </a:lnSpc>
              </a:pPr>
              <a:r>
                <a:rPr lang="en-US" sz="1567" b="1" spc="-5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Ürün Satışlarından Alınan Komisyon</a:t>
              </a:r>
            </a:p>
            <a:p>
              <a:pPr algn="l">
                <a:lnSpc>
                  <a:spcPts val="1175"/>
                </a:lnSpc>
              </a:pPr>
              <a:endParaRPr lang="en-US" sz="1567" b="1" spc="-5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510893" y="1861931"/>
              <a:ext cx="6227960" cy="422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75"/>
                </a:lnSpc>
              </a:pPr>
              <a:r>
                <a:rPr lang="en-US" sz="1567" b="1" spc="-5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Pazaryeri Hizmeti</a:t>
              </a:r>
            </a:p>
            <a:p>
              <a:pPr algn="l">
                <a:lnSpc>
                  <a:spcPts val="1175"/>
                </a:lnSpc>
              </a:pPr>
              <a:endParaRPr lang="en-US" sz="1567" b="1" spc="-5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510893" y="3677012"/>
              <a:ext cx="6227960" cy="422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75"/>
                </a:lnSpc>
              </a:pPr>
              <a:r>
                <a:rPr lang="en-US" sz="1567" b="1" spc="-5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Abonelikler</a:t>
              </a:r>
            </a:p>
            <a:p>
              <a:pPr algn="l">
                <a:lnSpc>
                  <a:spcPts val="1175"/>
                </a:lnSpc>
              </a:pPr>
              <a:endParaRPr lang="en-US" sz="1567" b="1" spc="-5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510893" y="5483358"/>
              <a:ext cx="6227960" cy="422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75"/>
                </a:lnSpc>
              </a:pPr>
              <a:r>
                <a:rPr lang="en-US" sz="1567" b="1" spc="-5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Reklam ve İşbirlikleri</a:t>
              </a:r>
            </a:p>
            <a:p>
              <a:pPr algn="l">
                <a:lnSpc>
                  <a:spcPts val="1175"/>
                </a:lnSpc>
              </a:pPr>
              <a:endParaRPr lang="en-US" sz="1567" b="1" spc="-5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510893" y="400922"/>
              <a:ext cx="5899941" cy="780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Sunduğu hizmetin karşılığında, ürün maliyetine</a:t>
              </a:r>
            </a:p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eklenen belirli bir marj, Printonus’ın gelir kaynağıdır</a:t>
              </a:r>
            </a:p>
            <a:p>
              <a:pPr algn="l">
                <a:lnSpc>
                  <a:spcPts val="1514"/>
                </a:lnSpc>
              </a:pPr>
              <a:endParaRPr lang="en-US" sz="123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510893" y="2161445"/>
              <a:ext cx="5899941" cy="1036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Printonus Shop, ürün satışlarından komisyon alarak</a:t>
              </a:r>
            </a:p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ve premium özellikler için abonelik seçenekleri</a:t>
              </a:r>
            </a:p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sunarak gelir elde eder.</a:t>
              </a:r>
            </a:p>
            <a:p>
              <a:pPr algn="l">
                <a:lnSpc>
                  <a:spcPts val="1514"/>
                </a:lnSpc>
              </a:pPr>
              <a:endParaRPr lang="en-US" sz="123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510893" y="3976526"/>
              <a:ext cx="5899941" cy="1036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Printonus, kullanıcılarına aylık veya yıllık abonelik</a:t>
              </a:r>
            </a:p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modeliyle özel indirimler, premium ürün seçenekleri</a:t>
              </a:r>
            </a:p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ve öncelikli müşteri desteği sunar.</a:t>
              </a:r>
            </a:p>
            <a:p>
              <a:pPr algn="l">
                <a:lnSpc>
                  <a:spcPts val="1514"/>
                </a:lnSpc>
              </a:pPr>
              <a:endParaRPr lang="en-US" sz="123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510893" y="5782872"/>
              <a:ext cx="5899941" cy="1036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Printonus, tasarımcılar ve markalar için reklam</a:t>
              </a:r>
            </a:p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alanları ve belirli ürünlere öncelikli görünürlük</a:t>
              </a:r>
            </a:p>
            <a:p>
              <a:pPr algn="l">
                <a:lnSpc>
                  <a:spcPts val="1514"/>
                </a:lnSpc>
              </a:pPr>
              <a:r>
                <a:rPr lang="en-US" sz="1231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sağlayan ücretli promosyon paketleri sunar.</a:t>
              </a:r>
            </a:p>
            <a:p>
              <a:pPr algn="l">
                <a:lnSpc>
                  <a:spcPts val="1514"/>
                </a:lnSpc>
              </a:pPr>
              <a:endParaRPr lang="en-US" sz="123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sp>
        <p:nvSpPr>
          <p:cNvPr id="35" name="Freeform 35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6" name="Group 36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EB6F3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540390" y="870920"/>
            <a:ext cx="47625" cy="2133918"/>
            <a:chOff x="0" y="0"/>
            <a:chExt cx="14195" cy="6360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5" cy="636036"/>
            </a:xfrm>
            <a:custGeom>
              <a:avLst/>
              <a:gdLst/>
              <a:ahLst/>
              <a:cxnLst/>
              <a:rect l="l" t="t" r="r" b="b"/>
              <a:pathLst>
                <a:path w="14195" h="636036">
                  <a:moveTo>
                    <a:pt x="14195" y="7098"/>
                  </a:moveTo>
                  <a:lnTo>
                    <a:pt x="14195" y="628939"/>
                  </a:lnTo>
                  <a:cubicBezTo>
                    <a:pt x="14195" y="632859"/>
                    <a:pt x="11018" y="636036"/>
                    <a:pt x="7098" y="636036"/>
                  </a:cubicBezTo>
                  <a:lnTo>
                    <a:pt x="7098" y="636036"/>
                  </a:lnTo>
                  <a:cubicBezTo>
                    <a:pt x="5215" y="636036"/>
                    <a:pt x="3410" y="635289"/>
                    <a:pt x="2079" y="633958"/>
                  </a:cubicBezTo>
                  <a:cubicBezTo>
                    <a:pt x="748" y="632627"/>
                    <a:pt x="0" y="630821"/>
                    <a:pt x="0" y="628939"/>
                  </a:cubicBezTo>
                  <a:lnTo>
                    <a:pt x="0" y="7098"/>
                  </a:lnTo>
                  <a:cubicBezTo>
                    <a:pt x="0" y="5215"/>
                    <a:pt x="748" y="3410"/>
                    <a:pt x="2079" y="2079"/>
                  </a:cubicBezTo>
                  <a:cubicBezTo>
                    <a:pt x="3410" y="748"/>
                    <a:pt x="5215" y="0"/>
                    <a:pt x="7098" y="0"/>
                  </a:cubicBezTo>
                  <a:lnTo>
                    <a:pt x="7098" y="0"/>
                  </a:lnTo>
                  <a:cubicBezTo>
                    <a:pt x="11018" y="0"/>
                    <a:pt x="14195" y="3178"/>
                    <a:pt x="14195" y="7098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4195" cy="540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5006113" y="1218413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7" name="Group 7"/>
          <p:cNvGrpSpPr/>
          <p:nvPr/>
        </p:nvGrpSpPr>
        <p:grpSpPr>
          <a:xfrm>
            <a:off x="7078644" y="1333500"/>
            <a:ext cx="1579228" cy="1579228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679" r="-167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078644" y="3641920"/>
            <a:ext cx="1579228" cy="157922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679" r="-167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078644" y="6669266"/>
            <a:ext cx="1579228" cy="157922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1679" r="-167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527159" y="3619500"/>
            <a:ext cx="1579228" cy="157922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872" r="-1872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74850" y="3641920"/>
            <a:ext cx="1579228" cy="1579228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679" r="-167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27159" y="6669266"/>
            <a:ext cx="1579228" cy="157922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1679" r="-167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630128" y="1333500"/>
            <a:ext cx="1579228" cy="157922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1679" r="-167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630128" y="3641920"/>
            <a:ext cx="1579228" cy="157922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363" r="-363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630128" y="6669266"/>
            <a:ext cx="1579228" cy="1579228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-1546" r="-1546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181612" y="3632572"/>
            <a:ext cx="1579228" cy="1579228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733097" y="3632572"/>
            <a:ext cx="1579228" cy="1579228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181612" y="6669266"/>
            <a:ext cx="1579228" cy="1579228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4"/>
              <a:stretch>
                <a:fillRect l="-1679" r="-167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497244" y="1474560"/>
            <a:ext cx="6632596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 dirty="0" err="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Ekibimiz</a:t>
            </a:r>
            <a:endParaRPr lang="en-US" sz="3999" b="1" spc="-131" dirty="0">
              <a:solidFill>
                <a:srgbClr val="000000"/>
              </a:solidFill>
              <a:latin typeface="Gotham Heavy"/>
              <a:ea typeface="Gotham Heavy"/>
              <a:cs typeface="Gotham Heavy"/>
              <a:sym typeface="Gotham Heavy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000052" y="3068226"/>
            <a:ext cx="1736474" cy="14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Serkan İyigün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325873" y="3068226"/>
            <a:ext cx="2187800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İlker Oğulcan Sayın</a:t>
            </a:r>
          </a:p>
          <a:p>
            <a:pPr algn="ctr">
              <a:lnSpc>
                <a:spcPts val="1030"/>
              </a:lnSpc>
            </a:pPr>
            <a:endParaRPr lang="en-US" sz="1374" b="1" spc="-45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9551536" y="5381134"/>
            <a:ext cx="1736474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Viktoriia Maksimova</a:t>
            </a:r>
          </a:p>
          <a:p>
            <a:pPr algn="ctr">
              <a:lnSpc>
                <a:spcPts val="1030"/>
              </a:lnSpc>
            </a:pPr>
            <a:endParaRPr lang="en-US" sz="1374" b="1" spc="-45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9551124" y="8417828"/>
            <a:ext cx="1736474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Deniz Topraç</a:t>
            </a:r>
          </a:p>
          <a:p>
            <a:pPr algn="ctr">
              <a:lnSpc>
                <a:spcPts val="1030"/>
              </a:lnSpc>
            </a:pPr>
            <a:endParaRPr lang="en-US" sz="1374" b="1" spc="-45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897083" y="5381134"/>
            <a:ext cx="1736474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Samet Bora Sayın</a:t>
            </a:r>
          </a:p>
          <a:p>
            <a:pPr algn="ctr">
              <a:lnSpc>
                <a:spcPts val="1030"/>
              </a:lnSpc>
            </a:pPr>
            <a:endParaRPr lang="en-US" sz="1374" b="1" spc="-45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2103020" y="5381134"/>
            <a:ext cx="1736474" cy="14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Halil Çetin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102608" y="8417828"/>
            <a:ext cx="1736474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Mustafa Uçak</a:t>
            </a:r>
          </a:p>
          <a:p>
            <a:pPr algn="ctr">
              <a:lnSpc>
                <a:spcPts val="1030"/>
              </a:lnSpc>
            </a:pPr>
            <a:endParaRPr lang="en-US" sz="1374" b="1" spc="-45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4448567" y="5372100"/>
            <a:ext cx="1736474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Nikol Landa</a:t>
            </a:r>
          </a:p>
          <a:p>
            <a:pPr algn="ctr">
              <a:lnSpc>
                <a:spcPts val="1030"/>
              </a:lnSpc>
            </a:pPr>
            <a:endParaRPr lang="en-US" sz="1374" b="1" spc="-45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4448155" y="8417828"/>
            <a:ext cx="1736474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Güven Karaöz</a:t>
            </a:r>
          </a:p>
          <a:p>
            <a:pPr algn="ctr">
              <a:lnSpc>
                <a:spcPts val="1030"/>
              </a:lnSpc>
            </a:pPr>
            <a:endParaRPr lang="en-US" sz="1374" b="1" spc="-45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4654505" y="5381134"/>
            <a:ext cx="1736474" cy="142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Erdem Sidal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000052" y="5381134"/>
            <a:ext cx="1736474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Mert </a:t>
            </a:r>
            <a:r>
              <a:rPr lang="en-US" sz="1374" b="1" spc="-45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Bayıryüz</a:t>
            </a:r>
            <a:endParaRPr lang="en-US" sz="1374" b="1" spc="-45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  <a:p>
            <a:pPr algn="ctr">
              <a:lnSpc>
                <a:spcPts val="1030"/>
              </a:lnSpc>
            </a:pPr>
            <a:endParaRPr lang="en-US" sz="1374" b="1" spc="-45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6876550" y="8417828"/>
            <a:ext cx="1982652" cy="26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1374" b="1" spc="-45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Av. Elif Özel Yücetürk</a:t>
            </a:r>
          </a:p>
          <a:p>
            <a:pPr algn="ctr">
              <a:lnSpc>
                <a:spcPts val="1030"/>
              </a:lnSpc>
            </a:pPr>
            <a:endParaRPr lang="en-US" sz="1374" b="1" spc="-45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6999990" y="3201611"/>
            <a:ext cx="1657913" cy="341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Kurucu Ortak / CEO</a:t>
            </a:r>
          </a:p>
          <a:p>
            <a:pPr algn="ctr">
              <a:lnSpc>
                <a:spcPts val="1327"/>
              </a:lnSpc>
            </a:pPr>
            <a:endParaRPr lang="en-US" sz="107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9551474" y="3201611"/>
            <a:ext cx="1736535" cy="341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Kurucu Ortak / CTO</a:t>
            </a:r>
          </a:p>
          <a:p>
            <a:pPr algn="ctr">
              <a:lnSpc>
                <a:spcPts val="1327"/>
              </a:lnSpc>
            </a:pPr>
            <a:endParaRPr lang="en-US" sz="107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9551474" y="5514519"/>
            <a:ext cx="1736535" cy="173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Pazarlama Stratejisti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9551062" y="8572500"/>
            <a:ext cx="1736535" cy="510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Kuzey Amerika Pazara</a:t>
            </a:r>
          </a:p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Giriş Stratejisti</a:t>
            </a:r>
          </a:p>
          <a:p>
            <a:pPr algn="ctr">
              <a:lnSpc>
                <a:spcPts val="1327"/>
              </a:lnSpc>
            </a:pPr>
            <a:endParaRPr lang="en-US" sz="107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897021" y="5514519"/>
            <a:ext cx="1736535" cy="173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Müşteri Deneyimi Uzmanı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2102959" y="5514519"/>
            <a:ext cx="1736535" cy="173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Developer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2102547" y="8551213"/>
            <a:ext cx="1736535" cy="173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Mentor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4448506" y="5487338"/>
            <a:ext cx="1736535" cy="341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Operasyon</a:t>
            </a:r>
            <a:r>
              <a:rPr lang="en-US" sz="107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7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Müdürü</a:t>
            </a:r>
            <a:endParaRPr lang="en-US" sz="107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ctr">
              <a:lnSpc>
                <a:spcPts val="1327"/>
              </a:lnSpc>
            </a:pPr>
            <a:endParaRPr lang="en-US" sz="107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4448093" y="8572500"/>
            <a:ext cx="1736535" cy="341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Yönetim</a:t>
            </a:r>
            <a:r>
              <a:rPr lang="en-US" sz="107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7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Danışmanı</a:t>
            </a:r>
            <a:endParaRPr lang="en-US" sz="107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ctr">
              <a:lnSpc>
                <a:spcPts val="1327"/>
              </a:lnSpc>
            </a:pPr>
            <a:endParaRPr lang="en-US" sz="107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14654443" y="5514519"/>
            <a:ext cx="1736535" cy="173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Developer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6774327" y="5514519"/>
            <a:ext cx="2187861" cy="173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Kurumsal Destek Yöneticisi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6592103" y="8572500"/>
            <a:ext cx="2551484" cy="510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Startup Hukukçusu &amp; Risk Yönetimi</a:t>
            </a:r>
          </a:p>
          <a:p>
            <a:pPr algn="ctr">
              <a:lnSpc>
                <a:spcPts val="1327"/>
              </a:lnSpc>
            </a:pPr>
            <a:r>
              <a:rPr lang="en-US" sz="107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Danışmanı</a:t>
            </a:r>
          </a:p>
          <a:p>
            <a:pPr algn="ctr">
              <a:lnSpc>
                <a:spcPts val="1327"/>
              </a:lnSpc>
            </a:pPr>
            <a:endParaRPr lang="en-US" sz="107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grpSp>
        <p:nvGrpSpPr>
          <p:cNvPr id="57" name="Group 57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29AFB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60" name="Freeform 60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2" name="TextBox 35">
            <a:extLst>
              <a:ext uri="{FF2B5EF4-FFF2-40B4-BE49-F238E27FC236}">
                <a16:creationId xmlns:a16="http://schemas.microsoft.com/office/drawing/2014/main" id="{F427690E-0942-0FD1-D40C-90CAEEB4C149}"/>
              </a:ext>
            </a:extLst>
          </p:cNvPr>
          <p:cNvSpPr txBox="1"/>
          <p:nvPr/>
        </p:nvSpPr>
        <p:spPr>
          <a:xfrm>
            <a:off x="7558048" y="6273299"/>
            <a:ext cx="3535650" cy="266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0"/>
              </a:lnSpc>
            </a:pPr>
            <a:r>
              <a:rPr lang="en-US" sz="2400" b="1" spc="-45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Danışma</a:t>
            </a:r>
            <a:r>
              <a:rPr lang="en-US" sz="2400" b="1" spc="-45" dirty="0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2400" b="1" spc="-45" dirty="0" err="1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Kurulumuz</a:t>
            </a:r>
            <a:endParaRPr lang="en-US" sz="2400" b="1" spc="-45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  <a:p>
            <a:pPr algn="ctr">
              <a:lnSpc>
                <a:spcPts val="1030"/>
              </a:lnSpc>
            </a:pPr>
            <a:endParaRPr lang="en-US" sz="1374" b="1" spc="-45" dirty="0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48938" y="8501598"/>
            <a:ext cx="3990123" cy="3855556"/>
          </a:xfrm>
          <a:custGeom>
            <a:avLst/>
            <a:gdLst/>
            <a:ahLst/>
            <a:cxnLst/>
            <a:rect l="l" t="t" r="r" b="b"/>
            <a:pathLst>
              <a:path w="3990123" h="3855556">
                <a:moveTo>
                  <a:pt x="0" y="0"/>
                </a:moveTo>
                <a:lnTo>
                  <a:pt x="3990124" y="0"/>
                </a:lnTo>
                <a:lnTo>
                  <a:pt x="3990124" y="3855556"/>
                </a:lnTo>
                <a:lnTo>
                  <a:pt x="0" y="38555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1799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1695577" y="4470971"/>
            <a:ext cx="5818511" cy="1345058"/>
          </a:xfrm>
          <a:custGeom>
            <a:avLst/>
            <a:gdLst/>
            <a:ahLst/>
            <a:cxnLst/>
            <a:rect l="l" t="t" r="r" b="b"/>
            <a:pathLst>
              <a:path w="5818511" h="1345058">
                <a:moveTo>
                  <a:pt x="0" y="0"/>
                </a:moveTo>
                <a:lnTo>
                  <a:pt x="5818510" y="0"/>
                </a:lnTo>
                <a:lnTo>
                  <a:pt x="5818510" y="1345058"/>
                </a:lnTo>
                <a:lnTo>
                  <a:pt x="0" y="13450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4" name="Group 4"/>
          <p:cNvGrpSpPr/>
          <p:nvPr/>
        </p:nvGrpSpPr>
        <p:grpSpPr>
          <a:xfrm>
            <a:off x="11450479" y="3974103"/>
            <a:ext cx="5141945" cy="2338794"/>
            <a:chOff x="0" y="0"/>
            <a:chExt cx="6855926" cy="3118392"/>
          </a:xfrm>
        </p:grpSpPr>
        <p:sp>
          <p:nvSpPr>
            <p:cNvPr id="5" name="Freeform 5"/>
            <p:cNvSpPr/>
            <p:nvPr/>
          </p:nvSpPr>
          <p:spPr>
            <a:xfrm>
              <a:off x="0" y="481579"/>
              <a:ext cx="2046639" cy="637607"/>
            </a:xfrm>
            <a:custGeom>
              <a:avLst/>
              <a:gdLst/>
              <a:ahLst/>
              <a:cxnLst/>
              <a:rect l="l" t="t" r="r" b="b"/>
              <a:pathLst>
                <a:path w="2046639" h="637607">
                  <a:moveTo>
                    <a:pt x="0" y="0"/>
                  </a:moveTo>
                  <a:lnTo>
                    <a:pt x="2046639" y="0"/>
                  </a:lnTo>
                  <a:lnTo>
                    <a:pt x="2046639" y="637607"/>
                  </a:lnTo>
                  <a:lnTo>
                    <a:pt x="0" y="6376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76200"/>
              <a:ext cx="6855926" cy="5659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59"/>
                </a:lnSpc>
              </a:pPr>
              <a:r>
                <a:rPr lang="en-US" sz="1945" b="1" spc="-64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PRINTONUS YAZILIM TEKNOLOJİLERİ A.Ş.</a:t>
              </a:r>
            </a:p>
            <a:p>
              <a:pPr algn="ctr">
                <a:lnSpc>
                  <a:spcPts val="1459"/>
                </a:lnSpc>
              </a:pPr>
              <a:endParaRPr lang="en-US" sz="1945" b="1" spc="-64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1497147"/>
              <a:ext cx="450331" cy="450331"/>
            </a:xfrm>
            <a:custGeom>
              <a:avLst/>
              <a:gdLst/>
              <a:ahLst/>
              <a:cxnLst/>
              <a:rect l="l" t="t" r="r" b="b"/>
              <a:pathLst>
                <a:path w="450331" h="450331">
                  <a:moveTo>
                    <a:pt x="0" y="0"/>
                  </a:moveTo>
                  <a:lnTo>
                    <a:pt x="450331" y="0"/>
                  </a:lnTo>
                  <a:lnTo>
                    <a:pt x="450331" y="450331"/>
                  </a:lnTo>
                  <a:lnTo>
                    <a:pt x="0" y="450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78428" y="1462725"/>
              <a:ext cx="4879273" cy="727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56"/>
                </a:lnSpc>
              </a:pPr>
              <a:r>
                <a:rPr lang="en-US" sz="1183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Hacı Bayram Mahallesi , Mahmut Atalay Sokak</a:t>
              </a:r>
            </a:p>
            <a:p>
              <a:pPr algn="l">
                <a:lnSpc>
                  <a:spcPts val="1456"/>
                </a:lnSpc>
              </a:pPr>
              <a:r>
                <a:rPr lang="en-US" sz="1183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L Blok, No: 6 / 204</a:t>
              </a:r>
            </a:p>
            <a:p>
              <a:pPr algn="l">
                <a:lnSpc>
                  <a:spcPts val="1456"/>
                </a:lnSpc>
              </a:pPr>
              <a:endParaRPr lang="en-US" sz="118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2404507"/>
              <a:ext cx="450331" cy="450331"/>
            </a:xfrm>
            <a:custGeom>
              <a:avLst/>
              <a:gdLst/>
              <a:ahLst/>
              <a:cxnLst/>
              <a:rect l="l" t="t" r="r" b="b"/>
              <a:pathLst>
                <a:path w="450331" h="450331">
                  <a:moveTo>
                    <a:pt x="0" y="0"/>
                  </a:moveTo>
                  <a:lnTo>
                    <a:pt x="450331" y="0"/>
                  </a:lnTo>
                  <a:lnTo>
                    <a:pt x="450331" y="450331"/>
                  </a:lnTo>
                  <a:lnTo>
                    <a:pt x="0" y="450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78428" y="2354652"/>
              <a:ext cx="2732268" cy="763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05"/>
                </a:lnSpc>
              </a:pPr>
              <a:r>
                <a:rPr lang="en-US" sz="1223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hello@printonus.com</a:t>
              </a:r>
            </a:p>
            <a:p>
              <a:pPr algn="l">
                <a:lnSpc>
                  <a:spcPts val="1505"/>
                </a:lnSpc>
              </a:pPr>
              <a:r>
                <a:rPr lang="en-US" sz="1223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contact@printonus.com</a:t>
              </a:r>
            </a:p>
            <a:p>
              <a:pPr algn="l">
                <a:lnSpc>
                  <a:spcPts val="1505"/>
                </a:lnSpc>
              </a:pPr>
              <a:endParaRPr lang="en-US" sz="1223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005118">
            <a:off x="14650738" y="4857472"/>
            <a:ext cx="7530477" cy="7433208"/>
          </a:xfrm>
          <a:custGeom>
            <a:avLst/>
            <a:gdLst/>
            <a:ahLst/>
            <a:cxnLst/>
            <a:rect l="l" t="t" r="r" b="b"/>
            <a:pathLst>
              <a:path w="7530477" h="7433208">
                <a:moveTo>
                  <a:pt x="0" y="0"/>
                </a:moveTo>
                <a:lnTo>
                  <a:pt x="7530477" y="0"/>
                </a:lnTo>
                <a:lnTo>
                  <a:pt x="7530477" y="7433208"/>
                </a:lnTo>
                <a:lnTo>
                  <a:pt x="0" y="74332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2501991" y="898438"/>
            <a:ext cx="47625" cy="2057119"/>
            <a:chOff x="0" y="0"/>
            <a:chExt cx="17087" cy="7380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87" cy="738037"/>
            </a:xfrm>
            <a:custGeom>
              <a:avLst/>
              <a:gdLst/>
              <a:ahLst/>
              <a:cxnLst/>
              <a:rect l="l" t="t" r="r" b="b"/>
              <a:pathLst>
                <a:path w="17087" h="738037">
                  <a:moveTo>
                    <a:pt x="17087" y="8543"/>
                  </a:moveTo>
                  <a:lnTo>
                    <a:pt x="17087" y="729494"/>
                  </a:lnTo>
                  <a:cubicBezTo>
                    <a:pt x="17087" y="734212"/>
                    <a:pt x="13262" y="738037"/>
                    <a:pt x="8543" y="738037"/>
                  </a:cubicBezTo>
                  <a:lnTo>
                    <a:pt x="8543" y="738037"/>
                  </a:lnTo>
                  <a:cubicBezTo>
                    <a:pt x="3825" y="738037"/>
                    <a:pt x="0" y="734212"/>
                    <a:pt x="0" y="729494"/>
                  </a:cubicBezTo>
                  <a:lnTo>
                    <a:pt x="0" y="8543"/>
                  </a:lnTo>
                  <a:cubicBezTo>
                    <a:pt x="0" y="3825"/>
                    <a:pt x="3825" y="0"/>
                    <a:pt x="8543" y="0"/>
                  </a:cubicBezTo>
                  <a:lnTo>
                    <a:pt x="8543" y="0"/>
                  </a:lnTo>
                  <a:cubicBezTo>
                    <a:pt x="13262" y="0"/>
                    <a:pt x="17087" y="3825"/>
                    <a:pt x="17087" y="8543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0"/>
              <a:ext cx="17087" cy="6427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EB6F3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AutoShape 10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TextBox 12"/>
          <p:cNvSpPr txBox="1"/>
          <p:nvPr/>
        </p:nvSpPr>
        <p:spPr>
          <a:xfrm>
            <a:off x="1497244" y="1474560"/>
            <a:ext cx="3770029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Problem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74130" y="4452342"/>
            <a:ext cx="9112165" cy="1332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27"/>
              </a:lnSpc>
            </a:pPr>
            <a:r>
              <a:rPr lang="tr-TR" sz="1730" dirty="0" err="1">
                <a:latin typeface="Gotham" panose="020B0604020202020204" charset="0"/>
                <a:cs typeface="Gotham" panose="020B0604020202020204" charset="0"/>
              </a:rPr>
              <a:t>Printonus’un</a:t>
            </a:r>
            <a:r>
              <a:rPr lang="tr-TR" sz="1730" dirty="0">
                <a:latin typeface="Gotham" panose="020B0604020202020204" charset="0"/>
                <a:cs typeface="Gotham" panose="020B0604020202020204" charset="0"/>
              </a:rPr>
              <a:t> hikayesi aslında çok kişisel bir problemle başladı. Pandemi döneminde ek gelir oluşturmak için e-ticarette kişiselleştirilmiş ürünler satmak istedik. Ancak geleneksel modelde ciddi bir engelle karşılaştık: stok almak zorundaydık, üretim planlaması yapmalıydık, paketleme ve kargo süreçlerini kendimiz yönetmeliydik. Bu da yüksek başlangıç maliyeti ve operasyonel karmaşa demekti.</a:t>
            </a:r>
            <a:endParaRPr lang="en-US" sz="1730" dirty="0">
              <a:solidFill>
                <a:srgbClr val="000000"/>
              </a:solidFill>
              <a:latin typeface="Gotham" panose="020B0604020202020204" charset="0"/>
              <a:ea typeface="Gotham"/>
              <a:cs typeface="Gotham" panose="020B0604020202020204" charset="0"/>
              <a:sym typeface="Gotham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1456786" y="2649832"/>
            <a:ext cx="5696376" cy="4987335"/>
            <a:chOff x="0" y="0"/>
            <a:chExt cx="7595168" cy="6649780"/>
          </a:xfrm>
        </p:grpSpPr>
        <p:grpSp>
          <p:nvGrpSpPr>
            <p:cNvPr id="17" name="Group 17"/>
            <p:cNvGrpSpPr>
              <a:grpSpLocks noChangeAspect="1"/>
            </p:cNvGrpSpPr>
            <p:nvPr/>
          </p:nvGrpSpPr>
          <p:grpSpPr>
            <a:xfrm>
              <a:off x="534669" y="332252"/>
              <a:ext cx="6750418" cy="5918744"/>
              <a:chOff x="0" y="0"/>
              <a:chExt cx="6184900" cy="54229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562100" y="0"/>
                <a:ext cx="3060700" cy="5422900"/>
              </a:xfrm>
              <a:custGeom>
                <a:avLst/>
                <a:gdLst/>
                <a:ahLst/>
                <a:cxnLst/>
                <a:rect l="l" t="t" r="r" b="b"/>
                <a:pathLst>
                  <a:path w="3060700" h="5422900">
                    <a:moveTo>
                      <a:pt x="3060700" y="5422900"/>
                    </a:moveTo>
                    <a:lnTo>
                      <a:pt x="0" y="5422900"/>
                    </a:lnTo>
                    <a:lnTo>
                      <a:pt x="153035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29940" r="-47237"/>
                </a:stretch>
              </a:blip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3124200" y="0"/>
                <a:ext cx="3060700" cy="5422900"/>
              </a:xfrm>
              <a:custGeom>
                <a:avLst/>
                <a:gdLst/>
                <a:ahLst/>
                <a:cxnLst/>
                <a:rect l="l" t="t" r="r" b="b"/>
                <a:pathLst>
                  <a:path w="3060700" h="5422900">
                    <a:moveTo>
                      <a:pt x="0" y="0"/>
                    </a:moveTo>
                    <a:lnTo>
                      <a:pt x="3060700" y="0"/>
                    </a:lnTo>
                    <a:lnTo>
                      <a:pt x="1530350" y="5422900"/>
                    </a:lnTo>
                    <a:close/>
                  </a:path>
                </a:pathLst>
              </a:custGeom>
              <a:blipFill>
                <a:blip r:embed="rId8"/>
                <a:stretch>
                  <a:fillRect l="-49514" t="-17897" r="-59374"/>
                </a:stretch>
              </a:blip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Freeform 20"/>
              <p:cNvSpPr/>
              <p:nvPr/>
            </p:nvSpPr>
            <p:spPr>
              <a:xfrm>
                <a:off x="0" y="0"/>
                <a:ext cx="3060700" cy="5422900"/>
              </a:xfrm>
              <a:custGeom>
                <a:avLst/>
                <a:gdLst/>
                <a:ahLst/>
                <a:cxnLst/>
                <a:rect l="l" t="t" r="r" b="b"/>
                <a:pathLst>
                  <a:path w="3060700" h="5422900">
                    <a:moveTo>
                      <a:pt x="0" y="0"/>
                    </a:moveTo>
                    <a:lnTo>
                      <a:pt x="3060700" y="0"/>
                    </a:lnTo>
                    <a:lnTo>
                      <a:pt x="1530350" y="5422900"/>
                    </a:lnTo>
                    <a:close/>
                  </a:path>
                </a:pathLst>
              </a:custGeom>
              <a:blipFill>
                <a:blip r:embed="rId9"/>
                <a:stretch>
                  <a:fillRect l="-82717" r="-82717"/>
                </a:stretch>
              </a:blipFill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0"/>
              <a:ext cx="3156603" cy="762101"/>
              <a:chOff x="0" y="0"/>
              <a:chExt cx="621437" cy="15003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21437" cy="150034"/>
              </a:xfrm>
              <a:custGeom>
                <a:avLst/>
                <a:gdLst/>
                <a:ahLst/>
                <a:cxnLst/>
                <a:rect l="l" t="t" r="r" b="b"/>
                <a:pathLst>
                  <a:path w="621437" h="150034">
                    <a:moveTo>
                      <a:pt x="75017" y="0"/>
                    </a:moveTo>
                    <a:lnTo>
                      <a:pt x="546420" y="0"/>
                    </a:lnTo>
                    <a:cubicBezTo>
                      <a:pt x="587851" y="0"/>
                      <a:pt x="621437" y="33586"/>
                      <a:pt x="621437" y="75017"/>
                    </a:cubicBezTo>
                    <a:lnTo>
                      <a:pt x="621437" y="75017"/>
                    </a:lnTo>
                    <a:cubicBezTo>
                      <a:pt x="621437" y="94913"/>
                      <a:pt x="613533" y="113994"/>
                      <a:pt x="599465" y="128062"/>
                    </a:cubicBezTo>
                    <a:cubicBezTo>
                      <a:pt x="585396" y="142130"/>
                      <a:pt x="566316" y="150034"/>
                      <a:pt x="546420" y="150034"/>
                    </a:cubicBezTo>
                    <a:lnTo>
                      <a:pt x="75017" y="150034"/>
                    </a:lnTo>
                    <a:cubicBezTo>
                      <a:pt x="55121" y="150034"/>
                      <a:pt x="36040" y="142130"/>
                      <a:pt x="21972" y="128062"/>
                    </a:cubicBezTo>
                    <a:cubicBezTo>
                      <a:pt x="7904" y="113994"/>
                      <a:pt x="0" y="94913"/>
                      <a:pt x="0" y="75017"/>
                    </a:cubicBezTo>
                    <a:lnTo>
                      <a:pt x="0" y="75017"/>
                    </a:lnTo>
                    <a:cubicBezTo>
                      <a:pt x="0" y="55121"/>
                      <a:pt x="7904" y="36040"/>
                      <a:pt x="21972" y="21972"/>
                    </a:cubicBezTo>
                    <a:cubicBezTo>
                      <a:pt x="36040" y="7904"/>
                      <a:pt x="55121" y="0"/>
                      <a:pt x="75017" y="0"/>
                    </a:cubicBezTo>
                    <a:close/>
                  </a:path>
                </a:pathLst>
              </a:custGeom>
              <a:solidFill>
                <a:srgbClr val="EB6F39"/>
              </a:solid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57150"/>
                <a:ext cx="621437" cy="9288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3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2331576" y="5811241"/>
              <a:ext cx="3156603" cy="762101"/>
              <a:chOff x="0" y="0"/>
              <a:chExt cx="621437" cy="150034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21437" cy="150034"/>
              </a:xfrm>
              <a:custGeom>
                <a:avLst/>
                <a:gdLst/>
                <a:ahLst/>
                <a:cxnLst/>
                <a:rect l="l" t="t" r="r" b="b"/>
                <a:pathLst>
                  <a:path w="621437" h="150034">
                    <a:moveTo>
                      <a:pt x="75017" y="0"/>
                    </a:moveTo>
                    <a:lnTo>
                      <a:pt x="546420" y="0"/>
                    </a:lnTo>
                    <a:cubicBezTo>
                      <a:pt x="587851" y="0"/>
                      <a:pt x="621437" y="33586"/>
                      <a:pt x="621437" y="75017"/>
                    </a:cubicBezTo>
                    <a:lnTo>
                      <a:pt x="621437" y="75017"/>
                    </a:lnTo>
                    <a:cubicBezTo>
                      <a:pt x="621437" y="94913"/>
                      <a:pt x="613533" y="113994"/>
                      <a:pt x="599465" y="128062"/>
                    </a:cubicBezTo>
                    <a:cubicBezTo>
                      <a:pt x="585396" y="142130"/>
                      <a:pt x="566316" y="150034"/>
                      <a:pt x="546420" y="150034"/>
                    </a:cubicBezTo>
                    <a:lnTo>
                      <a:pt x="75017" y="150034"/>
                    </a:lnTo>
                    <a:cubicBezTo>
                      <a:pt x="55121" y="150034"/>
                      <a:pt x="36040" y="142130"/>
                      <a:pt x="21972" y="128062"/>
                    </a:cubicBezTo>
                    <a:cubicBezTo>
                      <a:pt x="7904" y="113994"/>
                      <a:pt x="0" y="94913"/>
                      <a:pt x="0" y="75017"/>
                    </a:cubicBezTo>
                    <a:lnTo>
                      <a:pt x="0" y="75017"/>
                    </a:lnTo>
                    <a:cubicBezTo>
                      <a:pt x="0" y="55121"/>
                      <a:pt x="7904" y="36040"/>
                      <a:pt x="21972" y="21972"/>
                    </a:cubicBezTo>
                    <a:cubicBezTo>
                      <a:pt x="36040" y="7904"/>
                      <a:pt x="55121" y="0"/>
                      <a:pt x="75017" y="0"/>
                    </a:cubicBezTo>
                    <a:close/>
                  </a:path>
                </a:pathLst>
              </a:custGeom>
              <a:solidFill>
                <a:srgbClr val="21959F"/>
              </a:solid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57150"/>
                <a:ext cx="621437" cy="9288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30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4438565" y="0"/>
              <a:ext cx="3156603" cy="762101"/>
              <a:chOff x="0" y="0"/>
              <a:chExt cx="621437" cy="150034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21437" cy="150034"/>
              </a:xfrm>
              <a:custGeom>
                <a:avLst/>
                <a:gdLst/>
                <a:ahLst/>
                <a:cxnLst/>
                <a:rect l="l" t="t" r="r" b="b"/>
                <a:pathLst>
                  <a:path w="621437" h="150034">
                    <a:moveTo>
                      <a:pt x="75017" y="0"/>
                    </a:moveTo>
                    <a:lnTo>
                      <a:pt x="546420" y="0"/>
                    </a:lnTo>
                    <a:cubicBezTo>
                      <a:pt x="587851" y="0"/>
                      <a:pt x="621437" y="33586"/>
                      <a:pt x="621437" y="75017"/>
                    </a:cubicBezTo>
                    <a:lnTo>
                      <a:pt x="621437" y="75017"/>
                    </a:lnTo>
                    <a:cubicBezTo>
                      <a:pt x="621437" y="94913"/>
                      <a:pt x="613533" y="113994"/>
                      <a:pt x="599465" y="128062"/>
                    </a:cubicBezTo>
                    <a:cubicBezTo>
                      <a:pt x="585396" y="142130"/>
                      <a:pt x="566316" y="150034"/>
                      <a:pt x="546420" y="150034"/>
                    </a:cubicBezTo>
                    <a:lnTo>
                      <a:pt x="75017" y="150034"/>
                    </a:lnTo>
                    <a:cubicBezTo>
                      <a:pt x="55121" y="150034"/>
                      <a:pt x="36040" y="142130"/>
                      <a:pt x="21972" y="128062"/>
                    </a:cubicBezTo>
                    <a:cubicBezTo>
                      <a:pt x="7904" y="113994"/>
                      <a:pt x="0" y="94913"/>
                      <a:pt x="0" y="75017"/>
                    </a:cubicBezTo>
                    <a:lnTo>
                      <a:pt x="0" y="75017"/>
                    </a:lnTo>
                    <a:cubicBezTo>
                      <a:pt x="0" y="55121"/>
                      <a:pt x="7904" y="36040"/>
                      <a:pt x="21972" y="21972"/>
                    </a:cubicBezTo>
                    <a:cubicBezTo>
                      <a:pt x="36040" y="7904"/>
                      <a:pt x="55121" y="0"/>
                      <a:pt x="75017" y="0"/>
                    </a:cubicBezTo>
                    <a:close/>
                  </a:path>
                </a:pathLst>
              </a:custGeom>
              <a:solidFill>
                <a:srgbClr val="424242"/>
              </a:solid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57150"/>
                <a:ext cx="621437" cy="9288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30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230619" y="277966"/>
              <a:ext cx="2742840" cy="2243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82"/>
                </a:lnSpc>
              </a:pPr>
              <a:r>
                <a:rPr lang="en-US" sz="1443" b="1" spc="-47">
                  <a:solidFill>
                    <a:srgbClr val="FDFDFE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Başlangıç Maliyetleri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820054" y="5976728"/>
              <a:ext cx="2179647" cy="673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64"/>
                </a:lnSpc>
              </a:pPr>
              <a:r>
                <a:rPr lang="en-US" sz="1437" b="1" spc="-47">
                  <a:solidFill>
                    <a:srgbClr val="FDFDFE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Stok Yönetimi</a:t>
              </a:r>
            </a:p>
            <a:p>
              <a:pPr algn="ctr">
                <a:lnSpc>
                  <a:spcPts val="1264"/>
                </a:lnSpc>
              </a:pPr>
              <a:r>
                <a:rPr lang="en-US" sz="1437" b="1" spc="-47">
                  <a:solidFill>
                    <a:srgbClr val="FDFDFE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Zorlukları</a:t>
              </a:r>
            </a:p>
            <a:p>
              <a:pPr algn="ctr">
                <a:lnSpc>
                  <a:spcPts val="1264"/>
                </a:lnSpc>
              </a:pPr>
              <a:endParaRPr lang="en-US" sz="1437" b="1" spc="-47">
                <a:solidFill>
                  <a:srgbClr val="FDFDFE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4521374" y="179604"/>
              <a:ext cx="2990986" cy="631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2"/>
                </a:lnSpc>
              </a:pPr>
              <a:r>
                <a:rPr lang="en-US" sz="1400" b="1" spc="-46">
                  <a:solidFill>
                    <a:srgbClr val="FDFDFE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Paketleme ve Lojistik Karmaşası</a:t>
              </a:r>
            </a:p>
            <a:p>
              <a:pPr algn="ctr">
                <a:lnSpc>
                  <a:spcPts val="1232"/>
                </a:lnSpc>
              </a:pPr>
              <a:endParaRPr lang="en-US" sz="1400" b="1" spc="-46">
                <a:solidFill>
                  <a:srgbClr val="FDFDFE"/>
                </a:solidFill>
                <a:latin typeface="Gotham Bold"/>
                <a:ea typeface="Gotham Bold"/>
                <a:cs typeface="Gotham Bold"/>
                <a:sym typeface="Gotham Bold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69265" y="1380421"/>
            <a:ext cx="10313265" cy="8886597"/>
          </a:xfrm>
          <a:custGeom>
            <a:avLst/>
            <a:gdLst/>
            <a:ahLst/>
            <a:cxnLst/>
            <a:rect l="l" t="t" r="r" b="b"/>
            <a:pathLst>
              <a:path w="10313265" h="8886597">
                <a:moveTo>
                  <a:pt x="0" y="0"/>
                </a:moveTo>
                <a:lnTo>
                  <a:pt x="10313265" y="0"/>
                </a:lnTo>
                <a:lnTo>
                  <a:pt x="10313265" y="8886596"/>
                </a:lnTo>
                <a:lnTo>
                  <a:pt x="0" y="88865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 flipH="1">
            <a:off x="9144000" y="1380421"/>
            <a:ext cx="10313265" cy="8886597"/>
          </a:xfrm>
          <a:custGeom>
            <a:avLst/>
            <a:gdLst/>
            <a:ahLst/>
            <a:cxnLst/>
            <a:rect l="l" t="t" r="r" b="b"/>
            <a:pathLst>
              <a:path w="10313265" h="8886597">
                <a:moveTo>
                  <a:pt x="10313265" y="0"/>
                </a:moveTo>
                <a:lnTo>
                  <a:pt x="0" y="0"/>
                </a:lnTo>
                <a:lnTo>
                  <a:pt x="0" y="8886596"/>
                </a:lnTo>
                <a:lnTo>
                  <a:pt x="10313265" y="8886596"/>
                </a:lnTo>
                <a:lnTo>
                  <a:pt x="10313265" y="0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6769313" y="-3900162"/>
            <a:ext cx="5036278" cy="27037036"/>
            <a:chOff x="0" y="0"/>
            <a:chExt cx="1326421" cy="71206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6420" cy="7120675"/>
            </a:xfrm>
            <a:custGeom>
              <a:avLst/>
              <a:gdLst/>
              <a:ahLst/>
              <a:cxnLst/>
              <a:rect l="l" t="t" r="r" b="b"/>
              <a:pathLst>
                <a:path w="1326420" h="7120675">
                  <a:moveTo>
                    <a:pt x="1326420" y="44580"/>
                  </a:moveTo>
                  <a:lnTo>
                    <a:pt x="1326420" y="7076095"/>
                  </a:lnTo>
                  <a:cubicBezTo>
                    <a:pt x="1326420" y="7100715"/>
                    <a:pt x="1306462" y="7120675"/>
                    <a:pt x="1281841" y="7120675"/>
                  </a:cubicBezTo>
                  <a:lnTo>
                    <a:pt x="44580" y="7120675"/>
                  </a:lnTo>
                  <a:cubicBezTo>
                    <a:pt x="19959" y="7120675"/>
                    <a:pt x="0" y="7100715"/>
                    <a:pt x="0" y="7076095"/>
                  </a:cubicBezTo>
                  <a:lnTo>
                    <a:pt x="0" y="44580"/>
                  </a:lnTo>
                  <a:cubicBezTo>
                    <a:pt x="0" y="19959"/>
                    <a:pt x="19959" y="0"/>
                    <a:pt x="44580" y="0"/>
                  </a:cubicBezTo>
                  <a:lnTo>
                    <a:pt x="1281841" y="0"/>
                  </a:lnTo>
                  <a:cubicBezTo>
                    <a:pt x="1306462" y="0"/>
                    <a:pt x="1326420" y="19959"/>
                    <a:pt x="1326420" y="4458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5250"/>
              <a:ext cx="1326421" cy="7025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10173204">
            <a:off x="11613241" y="6533500"/>
            <a:ext cx="1061106" cy="1433121"/>
          </a:xfrm>
          <a:custGeom>
            <a:avLst/>
            <a:gdLst/>
            <a:ahLst/>
            <a:cxnLst/>
            <a:rect l="l" t="t" r="r" b="b"/>
            <a:pathLst>
              <a:path w="1061106" h="1433121">
                <a:moveTo>
                  <a:pt x="0" y="0"/>
                </a:moveTo>
                <a:lnTo>
                  <a:pt x="1061107" y="0"/>
                </a:lnTo>
                <a:lnTo>
                  <a:pt x="1061107" y="1433120"/>
                </a:lnTo>
                <a:lnTo>
                  <a:pt x="0" y="14331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6386186" y="1605757"/>
            <a:ext cx="5515629" cy="1275041"/>
          </a:xfrm>
          <a:custGeom>
            <a:avLst/>
            <a:gdLst/>
            <a:ahLst/>
            <a:cxnLst/>
            <a:rect l="l" t="t" r="r" b="b"/>
            <a:pathLst>
              <a:path w="5515629" h="1275041">
                <a:moveTo>
                  <a:pt x="0" y="0"/>
                </a:moveTo>
                <a:lnTo>
                  <a:pt x="5515628" y="0"/>
                </a:lnTo>
                <a:lnTo>
                  <a:pt x="5515628" y="1275041"/>
                </a:lnTo>
                <a:lnTo>
                  <a:pt x="0" y="12750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TextBox 13"/>
          <p:cNvSpPr txBox="1"/>
          <p:nvPr/>
        </p:nvSpPr>
        <p:spPr>
          <a:xfrm>
            <a:off x="4494777" y="3620605"/>
            <a:ext cx="9585349" cy="1657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tr-TR" sz="1730" b="1" dirty="0">
                <a:latin typeface="Gotham" panose="020B0604020202020204" charset="0"/>
                <a:cs typeface="Gotham" panose="020B0604020202020204" charset="0"/>
              </a:rPr>
              <a:t>Türkiye’de bu modeli uçtan uca, güçlü entegrasyonlarla ve yerel üretim ağıyla sunan bir yapı yoktu. </a:t>
            </a:r>
            <a:br>
              <a:rPr lang="tr-TR" sz="1730" b="1" dirty="0">
                <a:latin typeface="Gotham" panose="020B0604020202020204" charset="0"/>
                <a:cs typeface="Gotham" panose="020B0604020202020204" charset="0"/>
              </a:rPr>
            </a:br>
            <a:br>
              <a:rPr lang="tr-TR" sz="1730" b="1" dirty="0">
                <a:latin typeface="Gotham" panose="020B0604020202020204" charset="0"/>
                <a:cs typeface="Gotham" panose="020B0604020202020204" charset="0"/>
              </a:rPr>
            </a:br>
            <a:r>
              <a:rPr lang="tr-TR" sz="1730" b="1" dirty="0">
                <a:latin typeface="Gotham" panose="020B0604020202020204" charset="0"/>
                <a:cs typeface="Gotham" panose="020B0604020202020204" charset="0"/>
              </a:rPr>
              <a:t>İşte </a:t>
            </a:r>
            <a:r>
              <a:rPr lang="tr-TR" sz="1730" b="1" dirty="0" err="1">
                <a:latin typeface="Gotham" panose="020B0604020202020204" charset="0"/>
                <a:cs typeface="Gotham" panose="020B0604020202020204" charset="0"/>
              </a:rPr>
              <a:t>Printonus</a:t>
            </a:r>
            <a:r>
              <a:rPr lang="tr-TR" sz="1730" b="1" dirty="0">
                <a:latin typeface="Gotham" panose="020B0604020202020204" charset="0"/>
                <a:cs typeface="Gotham" panose="020B0604020202020204" charset="0"/>
              </a:rPr>
              <a:t> bu boşluğu doldurmak için kuruldu.</a:t>
            </a:r>
            <a:endParaRPr lang="tr-TR" sz="1730" dirty="0">
              <a:latin typeface="Gotham" panose="020B0604020202020204" charset="0"/>
              <a:cs typeface="Gotham" panose="020B0604020202020204" charset="0"/>
            </a:endParaRPr>
          </a:p>
          <a:p>
            <a:br>
              <a:rPr lang="tr-TR" sz="2000" dirty="0"/>
            </a:br>
            <a:endParaRPr lang="en-US" sz="1848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21959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CB574A7E-DC5C-A8A3-DCC2-C5AD4262B85E}"/>
              </a:ext>
            </a:extLst>
          </p:cNvPr>
          <p:cNvSpPr txBox="1"/>
          <p:nvPr/>
        </p:nvSpPr>
        <p:spPr>
          <a:xfrm>
            <a:off x="1497244" y="1474560"/>
            <a:ext cx="3770029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 dirty="0" err="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Çözüm</a:t>
            </a:r>
            <a:endParaRPr lang="en-US" sz="3999" b="1" spc="-131" dirty="0">
              <a:solidFill>
                <a:srgbClr val="000000"/>
              </a:solidFill>
              <a:latin typeface="Gotham Heavy"/>
              <a:ea typeface="Gotham Heavy"/>
              <a:cs typeface="Gotham Heavy"/>
              <a:sym typeface="Gotham Heavy"/>
            </a:endParaRPr>
          </a:p>
        </p:txBody>
      </p:sp>
      <p:grpSp>
        <p:nvGrpSpPr>
          <p:cNvPr id="23" name="Group 7">
            <a:extLst>
              <a:ext uri="{FF2B5EF4-FFF2-40B4-BE49-F238E27FC236}">
                <a16:creationId xmlns:a16="http://schemas.microsoft.com/office/drawing/2014/main" id="{8C9DE2EC-9954-24D1-16D2-71D4FBBBF0CC}"/>
              </a:ext>
            </a:extLst>
          </p:cNvPr>
          <p:cNvGrpSpPr/>
          <p:nvPr/>
        </p:nvGrpSpPr>
        <p:grpSpPr>
          <a:xfrm rot="-5400000">
            <a:off x="2352169" y="1099437"/>
            <a:ext cx="47625" cy="1655121"/>
            <a:chOff x="0" y="0"/>
            <a:chExt cx="16967" cy="589637"/>
          </a:xfrm>
        </p:grpSpPr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6D24F60E-F65B-82FB-E4D9-D2A274FADEB9}"/>
                </a:ext>
              </a:extLst>
            </p:cNvPr>
            <p:cNvSpPr/>
            <p:nvPr/>
          </p:nvSpPr>
          <p:spPr>
            <a:xfrm>
              <a:off x="0" y="0"/>
              <a:ext cx="16967" cy="589637"/>
            </a:xfrm>
            <a:custGeom>
              <a:avLst/>
              <a:gdLst/>
              <a:ahLst/>
              <a:cxnLst/>
              <a:rect l="l" t="t" r="r" b="b"/>
              <a:pathLst>
                <a:path w="16967" h="589637">
                  <a:moveTo>
                    <a:pt x="16967" y="8483"/>
                  </a:moveTo>
                  <a:lnTo>
                    <a:pt x="16967" y="581154"/>
                  </a:lnTo>
                  <a:cubicBezTo>
                    <a:pt x="16967" y="583404"/>
                    <a:pt x="16073" y="585561"/>
                    <a:pt x="14482" y="587152"/>
                  </a:cubicBezTo>
                  <a:cubicBezTo>
                    <a:pt x="12891" y="588743"/>
                    <a:pt x="10733" y="589637"/>
                    <a:pt x="8483" y="589637"/>
                  </a:cubicBezTo>
                  <a:lnTo>
                    <a:pt x="8483" y="589637"/>
                  </a:lnTo>
                  <a:cubicBezTo>
                    <a:pt x="6233" y="589637"/>
                    <a:pt x="4076" y="588743"/>
                    <a:pt x="2485" y="587152"/>
                  </a:cubicBezTo>
                  <a:cubicBezTo>
                    <a:pt x="894" y="585561"/>
                    <a:pt x="0" y="583404"/>
                    <a:pt x="0" y="581154"/>
                  </a:cubicBezTo>
                  <a:lnTo>
                    <a:pt x="0" y="8483"/>
                  </a:lnTo>
                  <a:cubicBezTo>
                    <a:pt x="0" y="6233"/>
                    <a:pt x="894" y="4076"/>
                    <a:pt x="2485" y="2485"/>
                  </a:cubicBezTo>
                  <a:cubicBezTo>
                    <a:pt x="4076" y="894"/>
                    <a:pt x="6233" y="0"/>
                    <a:pt x="8483" y="0"/>
                  </a:cubicBezTo>
                  <a:lnTo>
                    <a:pt x="8483" y="0"/>
                  </a:lnTo>
                  <a:cubicBezTo>
                    <a:pt x="10733" y="0"/>
                    <a:pt x="12891" y="894"/>
                    <a:pt x="14482" y="2485"/>
                  </a:cubicBezTo>
                  <a:cubicBezTo>
                    <a:pt x="16073" y="4076"/>
                    <a:pt x="16967" y="6233"/>
                    <a:pt x="16967" y="8483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TextBox 9">
              <a:extLst>
                <a:ext uri="{FF2B5EF4-FFF2-40B4-BE49-F238E27FC236}">
                  <a16:creationId xmlns:a16="http://schemas.microsoft.com/office/drawing/2014/main" id="{8894B56E-E0DA-573D-F20E-7A7BB1F8FE46}"/>
                </a:ext>
              </a:extLst>
            </p:cNvPr>
            <p:cNvSpPr txBox="1"/>
            <p:nvPr/>
          </p:nvSpPr>
          <p:spPr>
            <a:xfrm>
              <a:off x="0" y="95250"/>
              <a:ext cx="16967" cy="494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pic>
        <p:nvPicPr>
          <p:cNvPr id="26" name="Resim 25">
            <a:extLst>
              <a:ext uri="{FF2B5EF4-FFF2-40B4-BE49-F238E27FC236}">
                <a16:creationId xmlns:a16="http://schemas.microsoft.com/office/drawing/2014/main" id="{15FE595C-01B0-69C4-9BC1-45691050F9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652" y="6173691"/>
            <a:ext cx="7338696" cy="4679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4">
            <a:extLst>
              <a:ext uri="{FF2B5EF4-FFF2-40B4-BE49-F238E27FC236}">
                <a16:creationId xmlns:a16="http://schemas.microsoft.com/office/drawing/2014/main" id="{D5FC5F54-BF39-12FC-F7C9-4B55064CA235}"/>
              </a:ext>
            </a:extLst>
          </p:cNvPr>
          <p:cNvGrpSpPr/>
          <p:nvPr/>
        </p:nvGrpSpPr>
        <p:grpSpPr>
          <a:xfrm>
            <a:off x="13379699" y="-2739382"/>
            <a:ext cx="5036278" cy="16110216"/>
            <a:chOff x="0" y="0"/>
            <a:chExt cx="1326421" cy="4242906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EAC9C1EF-AA5F-1017-9080-5B2CB2CE5A5F}"/>
                </a:ext>
              </a:extLst>
            </p:cNvPr>
            <p:cNvSpPr/>
            <p:nvPr/>
          </p:nvSpPr>
          <p:spPr>
            <a:xfrm>
              <a:off x="0" y="0"/>
              <a:ext cx="1326420" cy="4242906"/>
            </a:xfrm>
            <a:custGeom>
              <a:avLst/>
              <a:gdLst/>
              <a:ahLst/>
              <a:cxnLst/>
              <a:rect l="l" t="t" r="r" b="b"/>
              <a:pathLst>
                <a:path w="1326420" h="4242906">
                  <a:moveTo>
                    <a:pt x="1326420" y="44580"/>
                  </a:moveTo>
                  <a:lnTo>
                    <a:pt x="1326420" y="4198326"/>
                  </a:lnTo>
                  <a:cubicBezTo>
                    <a:pt x="1326420" y="4222947"/>
                    <a:pt x="1306462" y="4242906"/>
                    <a:pt x="1281841" y="4242906"/>
                  </a:cubicBezTo>
                  <a:lnTo>
                    <a:pt x="44580" y="4242906"/>
                  </a:lnTo>
                  <a:cubicBezTo>
                    <a:pt x="19959" y="4242906"/>
                    <a:pt x="0" y="4222947"/>
                    <a:pt x="0" y="4198326"/>
                  </a:cubicBezTo>
                  <a:lnTo>
                    <a:pt x="0" y="44580"/>
                  </a:lnTo>
                  <a:cubicBezTo>
                    <a:pt x="0" y="19959"/>
                    <a:pt x="19959" y="0"/>
                    <a:pt x="44580" y="0"/>
                  </a:cubicBezTo>
                  <a:lnTo>
                    <a:pt x="1281841" y="0"/>
                  </a:lnTo>
                  <a:cubicBezTo>
                    <a:pt x="1306462" y="0"/>
                    <a:pt x="1326420" y="19959"/>
                    <a:pt x="1326420" y="4458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TextBox 6">
              <a:extLst>
                <a:ext uri="{FF2B5EF4-FFF2-40B4-BE49-F238E27FC236}">
                  <a16:creationId xmlns:a16="http://schemas.microsoft.com/office/drawing/2014/main" id="{EA5E2E87-7557-EA1D-40F3-935623A717BB}"/>
                </a:ext>
              </a:extLst>
            </p:cNvPr>
            <p:cNvSpPr txBox="1"/>
            <p:nvPr/>
          </p:nvSpPr>
          <p:spPr>
            <a:xfrm>
              <a:off x="0" y="95250"/>
              <a:ext cx="1326421" cy="41476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pic>
        <p:nvPicPr>
          <p:cNvPr id="31" name="Picture 10">
            <a:extLst>
              <a:ext uri="{FF2B5EF4-FFF2-40B4-BE49-F238E27FC236}">
                <a16:creationId xmlns:a16="http://schemas.microsoft.com/office/drawing/2014/main" id="{BB211EEE-F4A1-6BCC-0458-B1E37849B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6310" y="2088924"/>
            <a:ext cx="9612752" cy="8999138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497244" y="1474560"/>
            <a:ext cx="6970435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Hedef Kitlemiz</a:t>
            </a:r>
          </a:p>
        </p:txBody>
      </p:sp>
      <p:grpSp>
        <p:nvGrpSpPr>
          <p:cNvPr id="3" name="Group 3"/>
          <p:cNvGrpSpPr/>
          <p:nvPr/>
        </p:nvGrpSpPr>
        <p:grpSpPr>
          <a:xfrm rot="-5400000">
            <a:off x="3269167" y="131262"/>
            <a:ext cx="47625" cy="3591472"/>
            <a:chOff x="0" y="0"/>
            <a:chExt cx="11129" cy="8392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29" cy="839254"/>
            </a:xfrm>
            <a:custGeom>
              <a:avLst/>
              <a:gdLst/>
              <a:ahLst/>
              <a:cxnLst/>
              <a:rect l="l" t="t" r="r" b="b"/>
              <a:pathLst>
                <a:path w="11129" h="839254">
                  <a:moveTo>
                    <a:pt x="11129" y="5565"/>
                  </a:moveTo>
                  <a:lnTo>
                    <a:pt x="11129" y="833690"/>
                  </a:lnTo>
                  <a:cubicBezTo>
                    <a:pt x="11129" y="836763"/>
                    <a:pt x="8638" y="839254"/>
                    <a:pt x="5565" y="839254"/>
                  </a:cubicBezTo>
                  <a:lnTo>
                    <a:pt x="5565" y="839254"/>
                  </a:lnTo>
                  <a:cubicBezTo>
                    <a:pt x="2491" y="839254"/>
                    <a:pt x="0" y="836763"/>
                    <a:pt x="0" y="833690"/>
                  </a:cubicBezTo>
                  <a:lnTo>
                    <a:pt x="0" y="5565"/>
                  </a:lnTo>
                  <a:cubicBezTo>
                    <a:pt x="0" y="2491"/>
                    <a:pt x="2491" y="0"/>
                    <a:pt x="5565" y="0"/>
                  </a:cubicBezTo>
                  <a:lnTo>
                    <a:pt x="5565" y="0"/>
                  </a:lnTo>
                  <a:cubicBezTo>
                    <a:pt x="7040" y="0"/>
                    <a:pt x="8456" y="586"/>
                    <a:pt x="9499" y="1630"/>
                  </a:cubicBezTo>
                  <a:cubicBezTo>
                    <a:pt x="10543" y="2673"/>
                    <a:pt x="11129" y="4089"/>
                    <a:pt x="11129" y="5565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0"/>
              <a:ext cx="11129" cy="7440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grpSp>
        <p:nvGrpSpPr>
          <p:cNvPr id="25" name="Grup 24">
            <a:extLst>
              <a:ext uri="{FF2B5EF4-FFF2-40B4-BE49-F238E27FC236}">
                <a16:creationId xmlns:a16="http://schemas.microsoft.com/office/drawing/2014/main" id="{B34EFBF7-96E4-758C-E6F4-2E0E6CCC562B}"/>
              </a:ext>
            </a:extLst>
          </p:cNvPr>
          <p:cNvGrpSpPr/>
          <p:nvPr/>
        </p:nvGrpSpPr>
        <p:grpSpPr>
          <a:xfrm>
            <a:off x="-256680" y="4097031"/>
            <a:ext cx="5769840" cy="3032648"/>
            <a:chOff x="1222941" y="2729266"/>
            <a:chExt cx="5769840" cy="3032648"/>
          </a:xfrm>
        </p:grpSpPr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2834182" y="2729266"/>
              <a:ext cx="2385742" cy="2385742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0972" r="-30972"/>
                </a:stretch>
              </a:blip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222941" y="5287873"/>
              <a:ext cx="5769840" cy="4740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4"/>
                </a:lnSpc>
              </a:pPr>
              <a:r>
                <a:rPr lang="tr-TR" sz="1548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Şirketler ve Kurumlar</a:t>
              </a:r>
              <a:endParaRPr lang="en-US" sz="15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  <a:p>
              <a:pPr algn="ctr">
                <a:lnSpc>
                  <a:spcPts val="1904"/>
                </a:lnSpc>
              </a:pPr>
              <a:endParaRPr lang="en-US" sz="15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grpSp>
        <p:nvGrpSpPr>
          <p:cNvPr id="26" name="Grup 25">
            <a:extLst>
              <a:ext uri="{FF2B5EF4-FFF2-40B4-BE49-F238E27FC236}">
                <a16:creationId xmlns:a16="http://schemas.microsoft.com/office/drawing/2014/main" id="{9DFF07DC-D81F-FB2D-B439-EBC043AFFCD1}"/>
              </a:ext>
            </a:extLst>
          </p:cNvPr>
          <p:cNvGrpSpPr/>
          <p:nvPr/>
        </p:nvGrpSpPr>
        <p:grpSpPr>
          <a:xfrm>
            <a:off x="364147" y="4098446"/>
            <a:ext cx="9579245" cy="3031233"/>
            <a:chOff x="4354378" y="4822528"/>
            <a:chExt cx="9579245" cy="3031233"/>
          </a:xfrm>
        </p:grpSpPr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8079799" y="4822528"/>
              <a:ext cx="2385742" cy="2385742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2992" r="-22992"/>
                </a:stretch>
              </a:blip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9AFB3"/>
              </a:solidFill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4354378" y="7379720"/>
              <a:ext cx="9579245" cy="4740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4"/>
                </a:lnSpc>
              </a:pPr>
              <a:r>
                <a:rPr lang="tr-TR" sz="1548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Tasarımcılar</a:t>
              </a:r>
              <a:endParaRPr lang="en-US" sz="15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  <a:p>
              <a:pPr algn="ctr">
                <a:lnSpc>
                  <a:spcPts val="1904"/>
                </a:lnSpc>
              </a:pPr>
              <a:endParaRPr lang="en-US" sz="15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grpSp>
        <p:nvGrpSpPr>
          <p:cNvPr id="27" name="Grup 26">
            <a:extLst>
              <a:ext uri="{FF2B5EF4-FFF2-40B4-BE49-F238E27FC236}">
                <a16:creationId xmlns:a16="http://schemas.microsoft.com/office/drawing/2014/main" id="{FC755B04-6400-E3FE-F657-0A7DA4A1E331}"/>
              </a:ext>
            </a:extLst>
          </p:cNvPr>
          <p:cNvGrpSpPr/>
          <p:nvPr/>
        </p:nvGrpSpPr>
        <p:grpSpPr>
          <a:xfrm>
            <a:off x="5759368" y="4134032"/>
            <a:ext cx="4769190" cy="3140483"/>
            <a:chOff x="7631293" y="2898524"/>
            <a:chExt cx="4769190" cy="3140483"/>
          </a:xfrm>
        </p:grpSpPr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8686800" y="2898524"/>
              <a:ext cx="2385742" cy="2385742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33333" r="-33333"/>
                </a:stretch>
              </a:blip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EB6F39"/>
              </a:solidFill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7631293" y="5321310"/>
              <a:ext cx="4769190" cy="7176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904"/>
                </a:lnSpc>
              </a:pPr>
              <a:r>
                <a:rPr lang="tr-TR" sz="1548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Kendi markasını </a:t>
              </a:r>
              <a:br>
                <a:rPr lang="tr-TR" sz="1548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</a:br>
              <a:r>
                <a:rPr lang="tr-TR" sz="1548" dirty="0">
                  <a:solidFill>
                    <a:srgbClr val="000000"/>
                  </a:solidFill>
                  <a:latin typeface="Gotham"/>
                  <a:ea typeface="Gotham"/>
                  <a:cs typeface="Gotham"/>
                  <a:sym typeface="Gotham"/>
                </a:rPr>
                <a:t>oluşturmak isteyen girişimciler</a:t>
              </a:r>
              <a:endParaRPr lang="en-US" sz="15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  <a:p>
              <a:pPr algn="ctr">
                <a:lnSpc>
                  <a:spcPts val="1904"/>
                </a:lnSpc>
              </a:pPr>
              <a:endParaRPr lang="en-US" sz="15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sp>
        <p:nvSpPr>
          <p:cNvPr id="18" name="AutoShape 18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Box 19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sp>
        <p:nvSpPr>
          <p:cNvPr id="20" name="Freeform 20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21" name="Group 21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29AFB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DDB1F6E8-4CCB-7FCA-D842-C0AA35621460}"/>
              </a:ext>
            </a:extLst>
          </p:cNvPr>
          <p:cNvSpPr txBox="1"/>
          <p:nvPr/>
        </p:nvSpPr>
        <p:spPr>
          <a:xfrm>
            <a:off x="1751299" y="3396335"/>
            <a:ext cx="8342623" cy="592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br>
              <a:rPr lang="tr-TR" sz="2000" dirty="0"/>
            </a:br>
            <a:endParaRPr lang="en-US" sz="1848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13572" y="2013288"/>
            <a:ext cx="3830958" cy="47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4371" b="1" spc="-144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Neden Şimdi?</a:t>
            </a:r>
          </a:p>
        </p:txBody>
      </p:sp>
      <p:sp>
        <p:nvSpPr>
          <p:cNvPr id="3" name="Freeform 3"/>
          <p:cNvSpPr/>
          <p:nvPr/>
        </p:nvSpPr>
        <p:spPr>
          <a:xfrm>
            <a:off x="4258195" y="2211591"/>
            <a:ext cx="3777026" cy="1144737"/>
          </a:xfrm>
          <a:custGeom>
            <a:avLst/>
            <a:gdLst/>
            <a:ahLst/>
            <a:cxnLst/>
            <a:rect l="l" t="t" r="r" b="b"/>
            <a:pathLst>
              <a:path w="3777026" h="1144737">
                <a:moveTo>
                  <a:pt x="0" y="0"/>
                </a:moveTo>
                <a:lnTo>
                  <a:pt x="3777026" y="0"/>
                </a:lnTo>
                <a:lnTo>
                  <a:pt x="3777026" y="1144737"/>
                </a:lnTo>
                <a:lnTo>
                  <a:pt x="0" y="11447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107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TextBox 4"/>
          <p:cNvSpPr txBox="1"/>
          <p:nvPr/>
        </p:nvSpPr>
        <p:spPr>
          <a:xfrm>
            <a:off x="2218552" y="4072428"/>
            <a:ext cx="7269606" cy="257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3"/>
              </a:lnSpc>
            </a:pP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Pandemiyle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hız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kazanan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kişiselleştirme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talebi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ve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e-</a:t>
            </a:r>
          </a:p>
          <a:p>
            <a:pPr algn="l">
              <a:lnSpc>
                <a:spcPts val="2273"/>
              </a:lnSpc>
            </a:pP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ticaretin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yükselişi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düşük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riskli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ve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çevre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dostu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üretim</a:t>
            </a:r>
            <a:endParaRPr lang="en-US" sz="1848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l">
              <a:lnSpc>
                <a:spcPts val="2273"/>
              </a:lnSpc>
            </a:pP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modellerine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olan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ilgiyi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artırarak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Talebe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Bağlı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Baskı</a:t>
            </a:r>
            <a:endParaRPr lang="en-US" sz="1848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l">
              <a:lnSpc>
                <a:spcPts val="2273"/>
              </a:lnSpc>
            </a:pP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sektörünü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hızla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büyüyen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bir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fırsat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alanı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haline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getirdi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>
              <a:lnSpc>
                <a:spcPts val="2273"/>
              </a:lnSpc>
            </a:pP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Küresel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trendler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sosyal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medya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ve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pazar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yeri</a:t>
            </a:r>
            <a:endParaRPr lang="en-US" sz="1848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l">
              <a:lnSpc>
                <a:spcPts val="2273"/>
              </a:lnSpc>
            </a:pP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entegrasyonları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ve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dağıtık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üretim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ağı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sayesinde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hızla</a:t>
            </a:r>
            <a:endParaRPr lang="en-US" sz="1848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l">
              <a:lnSpc>
                <a:spcPts val="2273"/>
              </a:lnSpc>
            </a:pP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değişen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tüketici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ihtiyaçlarına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anında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cevap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verme</a:t>
            </a:r>
            <a:endParaRPr lang="en-US" sz="1848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l">
              <a:lnSpc>
                <a:spcPts val="2273"/>
              </a:lnSpc>
            </a:pP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imkanı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hiç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bu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kadar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önemli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48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olmamıştı</a:t>
            </a:r>
            <a:r>
              <a:rPr lang="en-US" sz="1848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>
              <a:lnSpc>
                <a:spcPts val="2273"/>
              </a:lnSpc>
            </a:pPr>
            <a:endParaRPr lang="en-US" sz="1848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5" name="AutoShape 5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856347" y="2644473"/>
            <a:ext cx="7082326" cy="5949998"/>
            <a:chOff x="0" y="0"/>
            <a:chExt cx="9443101" cy="7933331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9443101" cy="4613780"/>
              <a:chOff x="0" y="0"/>
              <a:chExt cx="1865304" cy="91136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865304" cy="911364"/>
              </a:xfrm>
              <a:custGeom>
                <a:avLst/>
                <a:gdLst/>
                <a:ahLst/>
                <a:cxnLst/>
                <a:rect l="l" t="t" r="r" b="b"/>
                <a:pathLst>
                  <a:path w="1865304" h="911364">
                    <a:moveTo>
                      <a:pt x="0" y="0"/>
                    </a:moveTo>
                    <a:lnTo>
                      <a:pt x="1865304" y="0"/>
                    </a:lnTo>
                    <a:lnTo>
                      <a:pt x="1865304" y="911364"/>
                    </a:lnTo>
                    <a:lnTo>
                      <a:pt x="0" y="91136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9D957">
                      <a:alpha val="100000"/>
                    </a:srgbClr>
                  </a:gs>
                  <a:gs pos="100000">
                    <a:srgbClr val="C9E265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95250"/>
                <a:ext cx="1865304" cy="8161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07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499002" y="692021"/>
              <a:ext cx="5173774" cy="742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48"/>
                </a:lnSpc>
              </a:pPr>
              <a:r>
                <a:rPr lang="en-US" sz="2597" b="1" spc="-85">
                  <a:solidFill>
                    <a:srgbClr val="F7FCFF"/>
                  </a:solidFill>
                  <a:latin typeface="Gotham Heavy"/>
                  <a:ea typeface="Gotham Heavy"/>
                  <a:cs typeface="Gotham Heavy"/>
                  <a:sym typeface="Gotham Heavy"/>
                </a:rPr>
                <a:t>Sürdürülebilirlik Eğilimi</a:t>
              </a:r>
            </a:p>
            <a:p>
              <a:pPr algn="l">
                <a:lnSpc>
                  <a:spcPts val="1948"/>
                </a:lnSpc>
              </a:pPr>
              <a:endParaRPr lang="en-US" sz="2597" b="1" spc="-85">
                <a:solidFill>
                  <a:srgbClr val="F7FCFF"/>
                </a:solidFill>
                <a:latin typeface="Gotham Heavy"/>
                <a:ea typeface="Gotham Heavy"/>
                <a:cs typeface="Gotham Heavy"/>
                <a:sym typeface="Gotham Heavy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99002" y="3199273"/>
              <a:ext cx="4734864" cy="2113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82"/>
                </a:lnSpc>
              </a:pPr>
              <a:r>
                <a:rPr lang="en-US" sz="7442" b="1" spc="-245">
                  <a:solidFill>
                    <a:srgbClr val="F7FCFF"/>
                  </a:solidFill>
                  <a:latin typeface="Gotham Heavy"/>
                  <a:ea typeface="Gotham Heavy"/>
                  <a:cs typeface="Gotham Heavy"/>
                  <a:sym typeface="Gotham Heavy"/>
                </a:rPr>
                <a:t>10.1B $</a:t>
              </a:r>
            </a:p>
            <a:p>
              <a:pPr algn="l">
                <a:lnSpc>
                  <a:spcPts val="5582"/>
                </a:lnSpc>
              </a:pPr>
              <a:endParaRPr lang="en-US" sz="7442" b="1" spc="-245">
                <a:solidFill>
                  <a:srgbClr val="F7FCFF"/>
                </a:solidFill>
                <a:latin typeface="Gotham Heavy"/>
                <a:ea typeface="Gotham Heavy"/>
                <a:cs typeface="Gotham Heavy"/>
                <a:sym typeface="Gotham Heavy"/>
              </a:endParaRP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0" y="4613780"/>
              <a:ext cx="5953408" cy="3319550"/>
              <a:chOff x="0" y="0"/>
              <a:chExt cx="1175982" cy="65571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175982" cy="655714"/>
              </a:xfrm>
              <a:custGeom>
                <a:avLst/>
                <a:gdLst/>
                <a:ahLst/>
                <a:cxnLst/>
                <a:rect l="l" t="t" r="r" b="b"/>
                <a:pathLst>
                  <a:path w="1175982" h="655714">
                    <a:moveTo>
                      <a:pt x="0" y="0"/>
                    </a:moveTo>
                    <a:lnTo>
                      <a:pt x="1175982" y="0"/>
                    </a:lnTo>
                    <a:lnTo>
                      <a:pt x="1175982" y="655714"/>
                    </a:lnTo>
                    <a:lnTo>
                      <a:pt x="0" y="65571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95250"/>
                <a:ext cx="1175982" cy="5604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07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499002" y="5809732"/>
              <a:ext cx="3662005" cy="523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78"/>
                </a:lnSpc>
              </a:pPr>
              <a:r>
                <a:rPr lang="en-US" sz="1838" b="1" spc="-60">
                  <a:solidFill>
                    <a:srgbClr val="F7FCFF"/>
                  </a:solidFill>
                  <a:latin typeface="Gotham Heavy"/>
                  <a:ea typeface="Gotham Heavy"/>
                  <a:cs typeface="Gotham Heavy"/>
                  <a:sym typeface="Gotham Heavy"/>
                </a:rPr>
                <a:t>Aktif Mağaza Sayısı</a:t>
              </a:r>
            </a:p>
            <a:p>
              <a:pPr algn="l">
                <a:lnSpc>
                  <a:spcPts val="1378"/>
                </a:lnSpc>
              </a:pPr>
              <a:endParaRPr lang="en-US" sz="1838" b="1" spc="-60">
                <a:solidFill>
                  <a:srgbClr val="F7FCFF"/>
                </a:solidFill>
                <a:latin typeface="Gotham Heavy"/>
                <a:ea typeface="Gotham Heavy"/>
                <a:cs typeface="Gotham Heavy"/>
                <a:sym typeface="Gotham Heavy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99002" y="5136281"/>
              <a:ext cx="3236552" cy="11970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24"/>
                </a:lnSpc>
              </a:pPr>
              <a:r>
                <a:rPr lang="en-US" sz="4165" b="1" spc="-137">
                  <a:solidFill>
                    <a:srgbClr val="F7FCFF"/>
                  </a:solidFill>
                  <a:latin typeface="Gotham Heavy"/>
                  <a:ea typeface="Gotham Heavy"/>
                  <a:cs typeface="Gotham Heavy"/>
                  <a:sym typeface="Gotham Heavy"/>
                </a:rPr>
                <a:t>228.000</a:t>
              </a:r>
            </a:p>
            <a:p>
              <a:pPr algn="l">
                <a:lnSpc>
                  <a:spcPts val="3124"/>
                </a:lnSpc>
              </a:pPr>
              <a:endParaRPr lang="en-US" sz="4165" b="1" spc="-137">
                <a:solidFill>
                  <a:srgbClr val="F7FCFF"/>
                </a:solidFill>
                <a:latin typeface="Gotham Heavy"/>
                <a:ea typeface="Gotham Heavy"/>
                <a:cs typeface="Gotham Heavy"/>
                <a:sym typeface="Gotham Heavy"/>
              </a:endParaRP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5953408" y="4613780"/>
              <a:ext cx="3489693" cy="3319550"/>
              <a:chOff x="0" y="0"/>
              <a:chExt cx="689322" cy="65571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89322" cy="655714"/>
              </a:xfrm>
              <a:custGeom>
                <a:avLst/>
                <a:gdLst/>
                <a:ahLst/>
                <a:cxnLst/>
                <a:rect l="l" t="t" r="r" b="b"/>
                <a:pathLst>
                  <a:path w="689322" h="655714">
                    <a:moveTo>
                      <a:pt x="0" y="0"/>
                    </a:moveTo>
                    <a:lnTo>
                      <a:pt x="689322" y="0"/>
                    </a:lnTo>
                    <a:lnTo>
                      <a:pt x="689322" y="655714"/>
                    </a:lnTo>
                    <a:lnTo>
                      <a:pt x="0" y="65571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3131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95250"/>
                <a:ext cx="689322" cy="5604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07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6156119" y="5950167"/>
              <a:ext cx="3084271" cy="432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61"/>
                </a:lnSpc>
              </a:pPr>
              <a:r>
                <a:rPr lang="en-US" sz="1548" b="1" spc="-51">
                  <a:solidFill>
                    <a:srgbClr val="F7FCFF"/>
                  </a:solidFill>
                  <a:latin typeface="Gotham Heavy"/>
                  <a:ea typeface="Gotham Heavy"/>
                  <a:cs typeface="Gotham Heavy"/>
                  <a:sym typeface="Gotham Heavy"/>
                </a:rPr>
                <a:t>Kişiselleştirme Talebi</a:t>
              </a:r>
            </a:p>
            <a:p>
              <a:pPr algn="ctr">
                <a:lnSpc>
                  <a:spcPts val="1161"/>
                </a:lnSpc>
              </a:pPr>
              <a:endParaRPr lang="en-US" sz="1548" b="1" spc="-51">
                <a:solidFill>
                  <a:srgbClr val="F7FCFF"/>
                </a:solidFill>
                <a:latin typeface="Gotham Heavy"/>
                <a:ea typeface="Gotham Heavy"/>
                <a:cs typeface="Gotham Heavy"/>
                <a:sym typeface="Gotham Heavy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664704" y="5157896"/>
              <a:ext cx="2067101" cy="8623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18"/>
                </a:lnSpc>
              </a:pPr>
              <a:r>
                <a:rPr lang="en-US" sz="5358" b="1" spc="-176">
                  <a:solidFill>
                    <a:srgbClr val="F7FCFF"/>
                  </a:solidFill>
                  <a:latin typeface="Gotham Heavy"/>
                  <a:ea typeface="Gotham Heavy"/>
                  <a:cs typeface="Gotham Heavy"/>
                  <a:sym typeface="Gotham Heavy"/>
                </a:rPr>
                <a:t>%36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99002" y="1255554"/>
              <a:ext cx="7040784" cy="18423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30"/>
                </a:lnSpc>
              </a:pP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Tüketicilerin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%25’i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sürdürülebilir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ürünler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için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daha</a:t>
              </a:r>
              <a:endParaRPr lang="en-US" sz="1488" dirty="0">
                <a:solidFill>
                  <a:srgbClr val="F7FCFF"/>
                </a:solidFill>
                <a:latin typeface="Gotham"/>
                <a:ea typeface="Gotham"/>
                <a:cs typeface="Gotham"/>
                <a:sym typeface="Gotham"/>
              </a:endParaRPr>
            </a:p>
            <a:p>
              <a:pPr algn="l">
                <a:lnSpc>
                  <a:spcPts val="1830"/>
                </a:lnSpc>
              </a:pP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fazla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ödeme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yapmaya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istekliyken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,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bu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oran</a:t>
              </a:r>
              <a:endParaRPr lang="en-US" sz="1488" dirty="0">
                <a:solidFill>
                  <a:srgbClr val="F7FCFF"/>
                </a:solidFill>
                <a:latin typeface="Gotham"/>
                <a:ea typeface="Gotham"/>
                <a:cs typeface="Gotham"/>
                <a:sym typeface="Gotham"/>
              </a:endParaRPr>
            </a:p>
            <a:p>
              <a:pPr algn="l">
                <a:lnSpc>
                  <a:spcPts val="1830"/>
                </a:lnSpc>
              </a:pP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milenyum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kuşağında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%73'e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çıkmaktadır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.</a:t>
              </a:r>
            </a:p>
            <a:p>
              <a:pPr algn="l">
                <a:lnSpc>
                  <a:spcPts val="1830"/>
                </a:lnSpc>
              </a:pP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Sürdürülebilir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moda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pazarı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2025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yılın</a:t>
              </a:r>
              <a:r>
                <a:rPr lang="tr-TR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d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a 10,1</a:t>
              </a:r>
            </a:p>
            <a:p>
              <a:pPr algn="l">
                <a:lnSpc>
                  <a:spcPts val="1830"/>
                </a:lnSpc>
              </a:pP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milyar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USD’lik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bir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hacme</a:t>
              </a:r>
              <a:r>
                <a:rPr lang="en-US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 </a:t>
              </a:r>
              <a:r>
                <a:rPr lang="en-US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ulaş</a:t>
              </a:r>
              <a:r>
                <a:rPr lang="tr-TR" sz="1488" dirty="0" err="1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tı</a:t>
              </a:r>
              <a:r>
                <a:rPr lang="tr-TR" sz="1488" dirty="0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.</a:t>
              </a:r>
              <a:endParaRPr lang="en-US" sz="1488" dirty="0">
                <a:solidFill>
                  <a:srgbClr val="F7FCFF"/>
                </a:solidFill>
                <a:latin typeface="Gotham"/>
                <a:ea typeface="Gotham"/>
                <a:cs typeface="Gotham"/>
                <a:sym typeface="Gotham"/>
              </a:endParaRPr>
            </a:p>
            <a:p>
              <a:pPr algn="l">
                <a:lnSpc>
                  <a:spcPts val="1830"/>
                </a:lnSpc>
              </a:pPr>
              <a:endParaRPr lang="en-US" sz="1488" dirty="0">
                <a:solidFill>
                  <a:srgbClr val="F7FCFF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99002" y="6268376"/>
              <a:ext cx="5409695" cy="1535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30"/>
                </a:lnSpc>
              </a:pPr>
              <a:r>
                <a:rPr lang="en-US" sz="1488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Dünya genelinde yaklaşık 228.000 aktif POD mağazası bulunmaktadır. </a:t>
              </a:r>
            </a:p>
            <a:p>
              <a:pPr algn="l">
                <a:lnSpc>
                  <a:spcPts val="1830"/>
                </a:lnSpc>
              </a:pPr>
              <a:r>
                <a:rPr lang="en-US" sz="1488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Bu, çevrimiçi perakende mağazalarının yaklaşık %5’ine denk gelmektedir.</a:t>
              </a:r>
            </a:p>
            <a:p>
              <a:pPr algn="l">
                <a:lnSpc>
                  <a:spcPts val="1830"/>
                </a:lnSpc>
              </a:pPr>
              <a:endParaRPr lang="en-US" sz="1488">
                <a:solidFill>
                  <a:srgbClr val="F7FCFF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380911" y="6451785"/>
              <a:ext cx="2634688" cy="11565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32"/>
                </a:lnSpc>
              </a:pPr>
              <a:r>
                <a:rPr lang="en-US" sz="1408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Tüketicilerin %36’sı</a:t>
              </a:r>
            </a:p>
            <a:p>
              <a:pPr algn="ctr">
                <a:lnSpc>
                  <a:spcPts val="1732"/>
                </a:lnSpc>
              </a:pPr>
              <a:r>
                <a:rPr lang="en-US" sz="1408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kişiselleştirilmiş</a:t>
              </a:r>
            </a:p>
            <a:p>
              <a:pPr algn="ctr">
                <a:lnSpc>
                  <a:spcPts val="1732"/>
                </a:lnSpc>
              </a:pPr>
              <a:r>
                <a:rPr lang="en-US" sz="1408">
                  <a:solidFill>
                    <a:srgbClr val="F7FCFF"/>
                  </a:solidFill>
                  <a:latin typeface="Gotham"/>
                  <a:ea typeface="Gotham"/>
                  <a:cs typeface="Gotham"/>
                  <a:sym typeface="Gotham"/>
                </a:rPr>
                <a:t>ürünleri tercih ediyor.</a:t>
              </a:r>
            </a:p>
            <a:p>
              <a:pPr algn="ctr">
                <a:lnSpc>
                  <a:spcPts val="1732"/>
                </a:lnSpc>
              </a:pPr>
              <a:endParaRPr lang="en-US" sz="1408">
                <a:solidFill>
                  <a:srgbClr val="F7FCFF"/>
                </a:solidFill>
                <a:latin typeface="Gotham"/>
                <a:ea typeface="Gotham"/>
                <a:cs typeface="Gotham"/>
                <a:sym typeface="Gotham"/>
              </a:endParaRPr>
            </a:p>
          </p:txBody>
        </p:sp>
      </p:grpSp>
      <p:sp>
        <p:nvSpPr>
          <p:cNvPr id="26" name="Freeform 26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27" name="Group 27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EB6F3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3" name="TextBox 39">
            <a:extLst>
              <a:ext uri="{FF2B5EF4-FFF2-40B4-BE49-F238E27FC236}">
                <a16:creationId xmlns:a16="http://schemas.microsoft.com/office/drawing/2014/main" id="{DF9AFDAA-9837-706E-48BB-F8AD13A5AFBF}"/>
              </a:ext>
            </a:extLst>
          </p:cNvPr>
          <p:cNvSpPr txBox="1"/>
          <p:nvPr/>
        </p:nvSpPr>
        <p:spPr>
          <a:xfrm>
            <a:off x="9856347" y="9142410"/>
            <a:ext cx="8184745" cy="168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52"/>
              </a:lnSpc>
            </a:pP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Kaynak: 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  <a:hlinkClick r:id="rId5"/>
              </a:rPr>
              <a:t>https://www.podbase.com/blogs/print-on-demand-statistics</a:t>
            </a:r>
            <a:endParaRPr lang="en-US" sz="109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13572" y="2013288"/>
            <a:ext cx="3830958" cy="47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4371" b="1" spc="-144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Neden Şimdi?</a:t>
            </a:r>
          </a:p>
        </p:txBody>
      </p:sp>
      <p:sp>
        <p:nvSpPr>
          <p:cNvPr id="3" name="Freeform 3"/>
          <p:cNvSpPr/>
          <p:nvPr/>
        </p:nvSpPr>
        <p:spPr>
          <a:xfrm>
            <a:off x="4258195" y="2211591"/>
            <a:ext cx="3777026" cy="1144737"/>
          </a:xfrm>
          <a:custGeom>
            <a:avLst/>
            <a:gdLst/>
            <a:ahLst/>
            <a:cxnLst/>
            <a:rect l="l" t="t" r="r" b="b"/>
            <a:pathLst>
              <a:path w="3777026" h="1144737">
                <a:moveTo>
                  <a:pt x="0" y="0"/>
                </a:moveTo>
                <a:lnTo>
                  <a:pt x="3777026" y="0"/>
                </a:lnTo>
                <a:lnTo>
                  <a:pt x="3777026" y="1144737"/>
                </a:lnTo>
                <a:lnTo>
                  <a:pt x="0" y="11447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107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AutoShape 4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" name="TextBox 5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86010" y="4671510"/>
            <a:ext cx="3776586" cy="1506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2"/>
              </a:lnSpc>
            </a:pPr>
            <a:r>
              <a:rPr lang="en-US" sz="7442" b="1" spc="-245">
                <a:solidFill>
                  <a:srgbClr val="AACF41"/>
                </a:solidFill>
                <a:latin typeface="Gotham Heavy"/>
                <a:ea typeface="Gotham Heavy"/>
                <a:cs typeface="Gotham Heavy"/>
                <a:sym typeface="Gotham Heavy"/>
              </a:rPr>
              <a:t>132.000</a:t>
            </a:r>
          </a:p>
          <a:p>
            <a:pPr algn="l">
              <a:lnSpc>
                <a:spcPts val="5582"/>
              </a:lnSpc>
            </a:pPr>
            <a:endParaRPr lang="en-US" sz="7442" b="1" spc="-245">
              <a:solidFill>
                <a:srgbClr val="AACF41"/>
              </a:solidFill>
              <a:latin typeface="Gotham Heavy"/>
              <a:ea typeface="Gotham Heavy"/>
              <a:cs typeface="Gotham Heavy"/>
              <a:sym typeface="Gotham Heav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253740" y="4671510"/>
            <a:ext cx="3776586" cy="81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2"/>
              </a:lnSpc>
            </a:pPr>
            <a:r>
              <a:rPr lang="en-US" sz="7442" b="1" spc="-245">
                <a:solidFill>
                  <a:srgbClr val="29AFB3"/>
                </a:solidFill>
                <a:latin typeface="Gotham Heavy"/>
                <a:ea typeface="Gotham Heavy"/>
                <a:cs typeface="Gotham Heavy"/>
                <a:sym typeface="Gotham Heavy"/>
              </a:rPr>
              <a:t>%24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425405" y="4671510"/>
            <a:ext cx="3776586" cy="81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2"/>
              </a:lnSpc>
            </a:pPr>
            <a:r>
              <a:rPr lang="en-US" sz="7442" b="1" spc="-245">
                <a:solidFill>
                  <a:srgbClr val="EB6F39"/>
                </a:solidFill>
                <a:latin typeface="Gotham Heavy"/>
                <a:ea typeface="Gotham Heavy"/>
                <a:cs typeface="Gotham Heavy"/>
                <a:sym typeface="Gotham Heavy"/>
              </a:rPr>
              <a:t>%60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69763" y="5639555"/>
            <a:ext cx="3609078" cy="298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02"/>
              </a:lnSpc>
            </a:pPr>
            <a:r>
              <a:rPr lang="en-US" sz="2670" b="1" spc="-88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İnternet Arama Hacmi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37494" y="5639555"/>
            <a:ext cx="3609078" cy="298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02"/>
              </a:lnSpc>
            </a:pPr>
            <a:r>
              <a:rPr lang="en-US" sz="2670" b="1" spc="-88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Mağaza Başarı Oranı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09158" y="5639555"/>
            <a:ext cx="3609078" cy="543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2"/>
              </a:lnSpc>
            </a:pPr>
            <a:r>
              <a:rPr lang="en-US" sz="2670" b="1" spc="-88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Kâr Marjı</a:t>
            </a:r>
          </a:p>
          <a:p>
            <a:pPr algn="ctr">
              <a:lnSpc>
                <a:spcPts val="2002"/>
              </a:lnSpc>
            </a:pPr>
            <a:endParaRPr lang="en-US" sz="2670" b="1" spc="-88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936158" y="6007165"/>
            <a:ext cx="4076289" cy="832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</a:pP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"Print on demand“ </a:t>
            </a:r>
            <a:r>
              <a:rPr lang="en-US" sz="1347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terimi</a:t>
            </a: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347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aylık</a:t>
            </a: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347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ortalama</a:t>
            </a:r>
            <a:endParaRPr lang="en-US" sz="1347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ctr">
              <a:lnSpc>
                <a:spcPts val="1657"/>
              </a:lnSpc>
            </a:pP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132.700 </a:t>
            </a:r>
            <a:r>
              <a:rPr lang="en-US" sz="1347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kez</a:t>
            </a: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347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aranmakta</a:t>
            </a: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347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olup</a:t>
            </a: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347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bunun</a:t>
            </a: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33.100’ü</a:t>
            </a:r>
          </a:p>
          <a:p>
            <a:pPr algn="ctr">
              <a:lnSpc>
                <a:spcPts val="1657"/>
              </a:lnSpc>
            </a:pP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ABD </a:t>
            </a:r>
            <a:r>
              <a:rPr lang="en-US" sz="1347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kaynaklıdır</a:t>
            </a:r>
            <a:r>
              <a:rPr lang="en-US" sz="1347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..</a:t>
            </a:r>
          </a:p>
          <a:p>
            <a:pPr algn="ctr">
              <a:lnSpc>
                <a:spcPts val="1657"/>
              </a:lnSpc>
            </a:pPr>
            <a:endParaRPr lang="en-US" sz="1347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103888" y="6007165"/>
            <a:ext cx="4076289" cy="625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</a:pPr>
            <a:r>
              <a:rPr lang="en-US" sz="134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PoD işletmelerinin ortalama başarı oranı %24.</a:t>
            </a:r>
          </a:p>
          <a:p>
            <a:pPr algn="ctr">
              <a:lnSpc>
                <a:spcPts val="1657"/>
              </a:lnSpc>
            </a:pPr>
            <a:r>
              <a:rPr lang="en-US" sz="134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Her dört kullanıcıdan birinin başarılı olduğunu</a:t>
            </a:r>
          </a:p>
          <a:p>
            <a:pPr algn="ctr">
              <a:lnSpc>
                <a:spcPts val="1657"/>
              </a:lnSpc>
            </a:pPr>
            <a:r>
              <a:rPr lang="en-US" sz="134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gösterir.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275553" y="6007165"/>
            <a:ext cx="4076289" cy="832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</a:pPr>
            <a:r>
              <a:rPr lang="en-US" sz="134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Talebe bağlı baskı modelinde yer alan</a:t>
            </a:r>
          </a:p>
          <a:p>
            <a:pPr algn="ctr">
              <a:lnSpc>
                <a:spcPts val="1657"/>
              </a:lnSpc>
            </a:pPr>
            <a:r>
              <a:rPr lang="en-US" sz="134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ürünler de ortalama kâr marjı %20 civarındadır.</a:t>
            </a:r>
          </a:p>
          <a:p>
            <a:pPr algn="ctr">
              <a:lnSpc>
                <a:spcPts val="1657"/>
              </a:lnSpc>
            </a:pPr>
            <a:r>
              <a:rPr lang="en-US" sz="134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Bazı niş ürünlerde bu oran %60’a kadar</a:t>
            </a:r>
          </a:p>
          <a:p>
            <a:pPr algn="ctr">
              <a:lnSpc>
                <a:spcPts val="1657"/>
              </a:lnSpc>
            </a:pPr>
            <a:r>
              <a:rPr lang="en-US" sz="134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çıkabilmektedir.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6" name="Group 16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29AFB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0" name="TextBox 39">
            <a:extLst>
              <a:ext uri="{FF2B5EF4-FFF2-40B4-BE49-F238E27FC236}">
                <a16:creationId xmlns:a16="http://schemas.microsoft.com/office/drawing/2014/main" id="{036E2C58-D214-D43F-AD06-F0E946159C4E}"/>
              </a:ext>
            </a:extLst>
          </p:cNvPr>
          <p:cNvSpPr txBox="1"/>
          <p:nvPr/>
        </p:nvSpPr>
        <p:spPr>
          <a:xfrm>
            <a:off x="9673824" y="9084278"/>
            <a:ext cx="8184745" cy="168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52"/>
              </a:lnSpc>
            </a:pP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Kaynak:</a:t>
            </a:r>
            <a:r>
              <a:rPr lang="tr-TR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  <a:hlinkClick r:id="rId5"/>
              </a:rPr>
              <a:t>https://www.grandviewresearch.com/industry-analysis/print-on-demand-market-report </a:t>
            </a:r>
            <a:endParaRPr lang="en-US" sz="109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21" name="TextBox 39">
            <a:extLst>
              <a:ext uri="{FF2B5EF4-FFF2-40B4-BE49-F238E27FC236}">
                <a16:creationId xmlns:a16="http://schemas.microsoft.com/office/drawing/2014/main" id="{2B748440-8B66-BF7F-B980-892DA20AE33E}"/>
              </a:ext>
            </a:extLst>
          </p:cNvPr>
          <p:cNvSpPr txBox="1"/>
          <p:nvPr/>
        </p:nvSpPr>
        <p:spPr>
          <a:xfrm>
            <a:off x="9673824" y="8953800"/>
            <a:ext cx="8184745" cy="168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52"/>
              </a:lnSpc>
            </a:pP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Kaynak: 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  <a:hlinkClick r:id="rId6"/>
              </a:rPr>
              <a:t>https://www.podbase.com/blogs/print-on-demand-statistics</a:t>
            </a:r>
            <a:endParaRPr lang="en-US" sz="109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769570" y="-369142"/>
            <a:ext cx="47625" cy="4592278"/>
            <a:chOff x="0" y="0"/>
            <a:chExt cx="9321" cy="8988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321" cy="898808"/>
            </a:xfrm>
            <a:custGeom>
              <a:avLst/>
              <a:gdLst/>
              <a:ahLst/>
              <a:cxnLst/>
              <a:rect l="l" t="t" r="r" b="b"/>
              <a:pathLst>
                <a:path w="9321" h="898808">
                  <a:moveTo>
                    <a:pt x="9321" y="4661"/>
                  </a:moveTo>
                  <a:lnTo>
                    <a:pt x="9321" y="894148"/>
                  </a:lnTo>
                  <a:cubicBezTo>
                    <a:pt x="9321" y="896722"/>
                    <a:pt x="7235" y="898808"/>
                    <a:pt x="4661" y="898808"/>
                  </a:cubicBezTo>
                  <a:lnTo>
                    <a:pt x="4661" y="898808"/>
                  </a:lnTo>
                  <a:cubicBezTo>
                    <a:pt x="2087" y="898808"/>
                    <a:pt x="0" y="896722"/>
                    <a:pt x="0" y="894148"/>
                  </a:cubicBezTo>
                  <a:lnTo>
                    <a:pt x="0" y="4661"/>
                  </a:lnTo>
                  <a:cubicBezTo>
                    <a:pt x="0" y="2087"/>
                    <a:pt x="2087" y="0"/>
                    <a:pt x="4661" y="0"/>
                  </a:cubicBezTo>
                  <a:lnTo>
                    <a:pt x="4661" y="0"/>
                  </a:lnTo>
                  <a:cubicBezTo>
                    <a:pt x="7235" y="0"/>
                    <a:pt x="9321" y="2087"/>
                    <a:pt x="9321" y="466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9321" cy="803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497244" y="2815611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7149959" y="2815611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2807384" y="2815611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1497244" y="4690939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10"/>
          <p:cNvSpPr/>
          <p:nvPr/>
        </p:nvSpPr>
        <p:spPr>
          <a:xfrm>
            <a:off x="7149959" y="4690939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>
          <a:xfrm>
            <a:off x="12807384" y="4690939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12"/>
          <p:cNvSpPr/>
          <p:nvPr/>
        </p:nvSpPr>
        <p:spPr>
          <a:xfrm>
            <a:off x="1497244" y="6566939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13"/>
          <p:cNvSpPr/>
          <p:nvPr/>
        </p:nvSpPr>
        <p:spPr>
          <a:xfrm>
            <a:off x="7149959" y="6566939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4" name="Freeform 14"/>
          <p:cNvSpPr/>
          <p:nvPr/>
        </p:nvSpPr>
        <p:spPr>
          <a:xfrm>
            <a:off x="12807384" y="6566939"/>
            <a:ext cx="904450" cy="904450"/>
          </a:xfrm>
          <a:custGeom>
            <a:avLst/>
            <a:gdLst/>
            <a:ahLst/>
            <a:cxnLst/>
            <a:rect l="l" t="t" r="r" b="b"/>
            <a:pathLst>
              <a:path w="904450" h="904450">
                <a:moveTo>
                  <a:pt x="0" y="0"/>
                </a:moveTo>
                <a:lnTo>
                  <a:pt x="904450" y="0"/>
                </a:lnTo>
                <a:lnTo>
                  <a:pt x="904450" y="904450"/>
                </a:lnTo>
                <a:lnTo>
                  <a:pt x="0" y="9044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Freeform 15"/>
          <p:cNvSpPr/>
          <p:nvPr/>
        </p:nvSpPr>
        <p:spPr>
          <a:xfrm>
            <a:off x="1727259" y="3017106"/>
            <a:ext cx="444419" cy="501460"/>
          </a:xfrm>
          <a:custGeom>
            <a:avLst/>
            <a:gdLst/>
            <a:ahLst/>
            <a:cxnLst/>
            <a:rect l="l" t="t" r="r" b="b"/>
            <a:pathLst>
              <a:path w="444419" h="501460">
                <a:moveTo>
                  <a:pt x="0" y="0"/>
                </a:moveTo>
                <a:lnTo>
                  <a:pt x="444419" y="0"/>
                </a:lnTo>
                <a:lnTo>
                  <a:pt x="444419" y="501460"/>
                </a:lnTo>
                <a:lnTo>
                  <a:pt x="0" y="50146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6" name="Freeform 16"/>
          <p:cNvSpPr/>
          <p:nvPr/>
        </p:nvSpPr>
        <p:spPr>
          <a:xfrm>
            <a:off x="1727259" y="4914671"/>
            <a:ext cx="444419" cy="456986"/>
          </a:xfrm>
          <a:custGeom>
            <a:avLst/>
            <a:gdLst/>
            <a:ahLst/>
            <a:cxnLst/>
            <a:rect l="l" t="t" r="r" b="b"/>
            <a:pathLst>
              <a:path w="444419" h="456986">
                <a:moveTo>
                  <a:pt x="0" y="0"/>
                </a:moveTo>
                <a:lnTo>
                  <a:pt x="444419" y="0"/>
                </a:lnTo>
                <a:lnTo>
                  <a:pt x="444419" y="456986"/>
                </a:lnTo>
                <a:lnTo>
                  <a:pt x="0" y="45698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7" name="Freeform 17"/>
          <p:cNvSpPr/>
          <p:nvPr/>
        </p:nvSpPr>
        <p:spPr>
          <a:xfrm>
            <a:off x="1734679" y="6786014"/>
            <a:ext cx="429579" cy="466300"/>
          </a:xfrm>
          <a:custGeom>
            <a:avLst/>
            <a:gdLst/>
            <a:ahLst/>
            <a:cxnLst/>
            <a:rect l="l" t="t" r="r" b="b"/>
            <a:pathLst>
              <a:path w="429579" h="466300">
                <a:moveTo>
                  <a:pt x="0" y="0"/>
                </a:moveTo>
                <a:lnTo>
                  <a:pt x="429579" y="0"/>
                </a:lnTo>
                <a:lnTo>
                  <a:pt x="429579" y="466300"/>
                </a:lnTo>
                <a:lnTo>
                  <a:pt x="0" y="4663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8" name="Freeform 18"/>
          <p:cNvSpPr/>
          <p:nvPr/>
        </p:nvSpPr>
        <p:spPr>
          <a:xfrm>
            <a:off x="7353098" y="2983762"/>
            <a:ext cx="463875" cy="516134"/>
          </a:xfrm>
          <a:custGeom>
            <a:avLst/>
            <a:gdLst/>
            <a:ahLst/>
            <a:cxnLst/>
            <a:rect l="l" t="t" r="r" b="b"/>
            <a:pathLst>
              <a:path w="463875" h="516134">
                <a:moveTo>
                  <a:pt x="0" y="0"/>
                </a:moveTo>
                <a:lnTo>
                  <a:pt x="463875" y="0"/>
                </a:lnTo>
                <a:lnTo>
                  <a:pt x="463875" y="516134"/>
                </a:lnTo>
                <a:lnTo>
                  <a:pt x="0" y="51613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9" name="Freeform 19"/>
          <p:cNvSpPr/>
          <p:nvPr/>
        </p:nvSpPr>
        <p:spPr>
          <a:xfrm>
            <a:off x="7365295" y="4929411"/>
            <a:ext cx="473779" cy="428177"/>
          </a:xfrm>
          <a:custGeom>
            <a:avLst/>
            <a:gdLst/>
            <a:ahLst/>
            <a:cxnLst/>
            <a:rect l="l" t="t" r="r" b="b"/>
            <a:pathLst>
              <a:path w="473779" h="428177">
                <a:moveTo>
                  <a:pt x="0" y="0"/>
                </a:moveTo>
                <a:lnTo>
                  <a:pt x="473778" y="0"/>
                </a:lnTo>
                <a:lnTo>
                  <a:pt x="473778" y="428178"/>
                </a:lnTo>
                <a:lnTo>
                  <a:pt x="0" y="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0" name="Freeform 20"/>
          <p:cNvSpPr/>
          <p:nvPr/>
        </p:nvSpPr>
        <p:spPr>
          <a:xfrm>
            <a:off x="7365295" y="6772083"/>
            <a:ext cx="473779" cy="494163"/>
          </a:xfrm>
          <a:custGeom>
            <a:avLst/>
            <a:gdLst/>
            <a:ahLst/>
            <a:cxnLst/>
            <a:rect l="l" t="t" r="r" b="b"/>
            <a:pathLst>
              <a:path w="473779" h="494163">
                <a:moveTo>
                  <a:pt x="0" y="0"/>
                </a:moveTo>
                <a:lnTo>
                  <a:pt x="473778" y="0"/>
                </a:lnTo>
                <a:lnTo>
                  <a:pt x="473778" y="494162"/>
                </a:lnTo>
                <a:lnTo>
                  <a:pt x="0" y="49416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1" name="Freeform 21"/>
          <p:cNvSpPr/>
          <p:nvPr/>
        </p:nvSpPr>
        <p:spPr>
          <a:xfrm>
            <a:off x="13018088" y="3102681"/>
            <a:ext cx="483041" cy="378583"/>
          </a:xfrm>
          <a:custGeom>
            <a:avLst/>
            <a:gdLst/>
            <a:ahLst/>
            <a:cxnLst/>
            <a:rect l="l" t="t" r="r" b="b"/>
            <a:pathLst>
              <a:path w="483041" h="378583">
                <a:moveTo>
                  <a:pt x="0" y="0"/>
                </a:moveTo>
                <a:lnTo>
                  <a:pt x="483042" y="0"/>
                </a:lnTo>
                <a:lnTo>
                  <a:pt x="483042" y="378583"/>
                </a:lnTo>
                <a:lnTo>
                  <a:pt x="0" y="37858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2" name="Freeform 22"/>
          <p:cNvSpPr/>
          <p:nvPr/>
        </p:nvSpPr>
        <p:spPr>
          <a:xfrm>
            <a:off x="13004261" y="4980396"/>
            <a:ext cx="510697" cy="326208"/>
          </a:xfrm>
          <a:custGeom>
            <a:avLst/>
            <a:gdLst/>
            <a:ahLst/>
            <a:cxnLst/>
            <a:rect l="l" t="t" r="r" b="b"/>
            <a:pathLst>
              <a:path w="510697" h="326208">
                <a:moveTo>
                  <a:pt x="0" y="0"/>
                </a:moveTo>
                <a:lnTo>
                  <a:pt x="510696" y="0"/>
                </a:lnTo>
                <a:lnTo>
                  <a:pt x="510696" y="326208"/>
                </a:lnTo>
                <a:lnTo>
                  <a:pt x="0" y="32620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3" name="Freeform 23"/>
          <p:cNvSpPr/>
          <p:nvPr/>
        </p:nvSpPr>
        <p:spPr>
          <a:xfrm>
            <a:off x="13030313" y="6789673"/>
            <a:ext cx="458593" cy="462641"/>
          </a:xfrm>
          <a:custGeom>
            <a:avLst/>
            <a:gdLst/>
            <a:ahLst/>
            <a:cxnLst/>
            <a:rect l="l" t="t" r="r" b="b"/>
            <a:pathLst>
              <a:path w="458593" h="462641">
                <a:moveTo>
                  <a:pt x="0" y="0"/>
                </a:moveTo>
                <a:lnTo>
                  <a:pt x="458592" y="0"/>
                </a:lnTo>
                <a:lnTo>
                  <a:pt x="458592" y="462641"/>
                </a:lnTo>
                <a:lnTo>
                  <a:pt x="0" y="462641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4" name="TextBox 24"/>
          <p:cNvSpPr txBox="1"/>
          <p:nvPr/>
        </p:nvSpPr>
        <p:spPr>
          <a:xfrm>
            <a:off x="1497244" y="1474560"/>
            <a:ext cx="6632596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Değer Önerilerimiz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602990" y="2997642"/>
            <a:ext cx="2965819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Sıfır Maliyetle İş Kurma İmkanı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254434" y="2984075"/>
            <a:ext cx="2907190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Sürdürülebilirlik ve Çevre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3911859" y="2984075"/>
            <a:ext cx="1769237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Hızlı Markalaşma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602990" y="4872970"/>
            <a:ext cx="3486532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Küresel ve Yerel (Glocal) Üretim Ağı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254434" y="4859403"/>
            <a:ext cx="3314974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Yapay Zeka ve Otomasyon Desteği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3911859" y="4859403"/>
            <a:ext cx="1769237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Eğitime Destek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602990" y="6775433"/>
            <a:ext cx="3486532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Trendin Gelire Dönüştürülmesi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8254434" y="6761866"/>
            <a:ext cx="2907190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Esneklik ve Küçük Üretim Avantajı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3911859" y="6761866"/>
            <a:ext cx="1769237" cy="27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9"/>
              </a:lnSpc>
            </a:pPr>
            <a:r>
              <a:rPr lang="en-US" sz="1399" b="1" spc="-46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B2B Fırsatları</a:t>
            </a:r>
          </a:p>
          <a:p>
            <a:pPr algn="l">
              <a:lnSpc>
                <a:spcPts val="1049"/>
              </a:lnSpc>
            </a:pPr>
            <a:endParaRPr lang="en-US" sz="1399" b="1" spc="-46">
              <a:solidFill>
                <a:srgbClr val="000000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602990" y="3189034"/>
            <a:ext cx="3178077" cy="519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Tek bir sipariş üzerine özel tasarımlı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telefon kılıfı üretimi gerçekleştirilebilir.</a:t>
            </a:r>
          </a:p>
          <a:p>
            <a:pPr algn="l">
              <a:lnSpc>
                <a:spcPts val="1352"/>
              </a:lnSpc>
            </a:pPr>
            <a:endParaRPr lang="en-US" sz="109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8254434" y="3175467"/>
            <a:ext cx="3314974" cy="519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Üretim fazlası ürün olmaz. Geri dönüştürülmüş 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ürünler ve malzemeler kullanılır.</a:t>
            </a:r>
          </a:p>
          <a:p>
            <a:pPr algn="l">
              <a:lnSpc>
                <a:spcPts val="1352"/>
              </a:lnSpc>
            </a:pPr>
            <a:endParaRPr lang="en-US" sz="109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3911859" y="3175467"/>
            <a:ext cx="3178077" cy="691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Bir sosyal medya influencer’I kendi giyim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markasını bir kaç saat içinde oluşturup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satışa sunabilir.</a:t>
            </a:r>
          </a:p>
          <a:p>
            <a:pPr algn="l">
              <a:lnSpc>
                <a:spcPts val="1352"/>
              </a:lnSpc>
            </a:pPr>
            <a:endParaRPr lang="en-US" sz="109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602990" y="5064362"/>
            <a:ext cx="3178077" cy="691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Ürünler, siparişin verildiği en yakın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lokasyondaki üretim partnerimiz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tarafından üretilir.</a:t>
            </a:r>
          </a:p>
          <a:p>
            <a:pPr algn="l">
              <a:lnSpc>
                <a:spcPts val="1352"/>
              </a:lnSpc>
            </a:pPr>
            <a:endParaRPr lang="en-US" sz="109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8254434" y="5050795"/>
            <a:ext cx="3178077" cy="691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Karmaşık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tasarım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programlarını</a:t>
            </a:r>
            <a:endParaRPr lang="en-US" sz="109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l">
              <a:lnSpc>
                <a:spcPts val="1352"/>
              </a:lnSpc>
            </a:pP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kullanamıyorsanız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bu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hiç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sorun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değil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!</a:t>
            </a:r>
          </a:p>
          <a:p>
            <a:pPr algn="l">
              <a:lnSpc>
                <a:spcPts val="1352"/>
              </a:lnSpc>
            </a:pP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İyi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bir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tasarım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bir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kaç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‘prompt’ </a:t>
            </a:r>
            <a:r>
              <a:rPr lang="en-US" sz="10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uzağınızda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algn="l">
              <a:lnSpc>
                <a:spcPts val="1352"/>
              </a:lnSpc>
            </a:pPr>
            <a:endParaRPr lang="en-US" sz="109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3911859" y="5050795"/>
            <a:ext cx="3178077" cy="86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Lise ve Üniversitelerin , tekstil , tasarım ve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benzeri bölümlerinde okuyan öğrencilerin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platformun bütün premium özelliklerine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ücretsiz erişimi ve tasarımlarının satışı.</a:t>
            </a:r>
          </a:p>
          <a:p>
            <a:pPr algn="l">
              <a:lnSpc>
                <a:spcPts val="1352"/>
              </a:lnSpc>
            </a:pPr>
            <a:endParaRPr lang="en-US" sz="109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2602990" y="6966825"/>
            <a:ext cx="3178077" cy="519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Trend olmuş bir konuyla ilgili tasarımlar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hızlı satış getirebilir .</a:t>
            </a:r>
          </a:p>
          <a:p>
            <a:pPr algn="l">
              <a:lnSpc>
                <a:spcPts val="1352"/>
              </a:lnSpc>
            </a:pPr>
            <a:endParaRPr lang="en-US" sz="109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8254434" y="6953258"/>
            <a:ext cx="3178077" cy="519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Miktar bağımsız üretim sayesinde ürünler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sipariş geldikçe üretilir.</a:t>
            </a:r>
          </a:p>
          <a:p>
            <a:pPr algn="l">
              <a:lnSpc>
                <a:spcPts val="1352"/>
              </a:lnSpc>
            </a:pPr>
            <a:endParaRPr lang="en-US" sz="1099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3911859" y="6953258"/>
            <a:ext cx="3178077" cy="348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Kurumlar ve şirketler çalışanlarına</a:t>
            </a:r>
          </a:p>
          <a:p>
            <a:pPr algn="l">
              <a:lnSpc>
                <a:spcPts val="1352"/>
              </a:lnSpc>
            </a:pPr>
            <a:r>
              <a:rPr lang="en-US" sz="1099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kişselleştirilmiş ürünler satın alabilir.</a:t>
            </a:r>
          </a:p>
        </p:txBody>
      </p:sp>
      <p:sp>
        <p:nvSpPr>
          <p:cNvPr id="44" name="Freeform 44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45" name="Group 45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EB6F3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098280" y="302148"/>
            <a:ext cx="47625" cy="3249699"/>
            <a:chOff x="0" y="0"/>
            <a:chExt cx="9321" cy="6360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321" cy="636036"/>
            </a:xfrm>
            <a:custGeom>
              <a:avLst/>
              <a:gdLst/>
              <a:ahLst/>
              <a:cxnLst/>
              <a:rect l="l" t="t" r="r" b="b"/>
              <a:pathLst>
                <a:path w="9321" h="636036">
                  <a:moveTo>
                    <a:pt x="9321" y="4661"/>
                  </a:moveTo>
                  <a:lnTo>
                    <a:pt x="9321" y="631376"/>
                  </a:lnTo>
                  <a:cubicBezTo>
                    <a:pt x="9321" y="633950"/>
                    <a:pt x="7235" y="636036"/>
                    <a:pt x="4661" y="636036"/>
                  </a:cubicBezTo>
                  <a:lnTo>
                    <a:pt x="4661" y="636036"/>
                  </a:lnTo>
                  <a:cubicBezTo>
                    <a:pt x="2087" y="636036"/>
                    <a:pt x="0" y="633950"/>
                    <a:pt x="0" y="631376"/>
                  </a:cubicBezTo>
                  <a:lnTo>
                    <a:pt x="0" y="4661"/>
                  </a:lnTo>
                  <a:cubicBezTo>
                    <a:pt x="0" y="2087"/>
                    <a:pt x="2087" y="0"/>
                    <a:pt x="4661" y="0"/>
                  </a:cubicBezTo>
                  <a:lnTo>
                    <a:pt x="4661" y="0"/>
                  </a:lnTo>
                  <a:cubicBezTo>
                    <a:pt x="7235" y="0"/>
                    <a:pt x="9321" y="2087"/>
                    <a:pt x="9321" y="466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9321" cy="540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4005118">
            <a:off x="8025889" y="234863"/>
            <a:ext cx="14284183" cy="14099679"/>
          </a:xfrm>
          <a:custGeom>
            <a:avLst/>
            <a:gdLst/>
            <a:ahLst/>
            <a:cxnLst/>
            <a:rect l="l" t="t" r="r" b="b"/>
            <a:pathLst>
              <a:path w="14284183" h="14099679">
                <a:moveTo>
                  <a:pt x="0" y="0"/>
                </a:moveTo>
                <a:lnTo>
                  <a:pt x="14284184" y="0"/>
                </a:lnTo>
                <a:lnTo>
                  <a:pt x="14284184" y="14099679"/>
                </a:lnTo>
                <a:lnTo>
                  <a:pt x="0" y="140996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AutoShape 6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grpSp>
        <p:nvGrpSpPr>
          <p:cNvPr id="7" name="Group 7"/>
          <p:cNvGrpSpPr/>
          <p:nvPr/>
        </p:nvGrpSpPr>
        <p:grpSpPr>
          <a:xfrm>
            <a:off x="1433206" y="5476743"/>
            <a:ext cx="1836305" cy="438305"/>
            <a:chOff x="0" y="0"/>
            <a:chExt cx="808177" cy="1929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8177" cy="192903"/>
            </a:xfrm>
            <a:custGeom>
              <a:avLst/>
              <a:gdLst/>
              <a:ahLst/>
              <a:cxnLst/>
              <a:rect l="l" t="t" r="r" b="b"/>
              <a:pathLst>
                <a:path w="808177" h="192903">
                  <a:moveTo>
                    <a:pt x="0" y="0"/>
                  </a:moveTo>
                  <a:lnTo>
                    <a:pt x="808177" y="0"/>
                  </a:lnTo>
                  <a:lnTo>
                    <a:pt x="808177" y="192903"/>
                  </a:lnTo>
                  <a:lnTo>
                    <a:pt x="0" y="192903"/>
                  </a:lnTo>
                  <a:close/>
                </a:path>
              </a:pathLst>
            </a:custGeom>
            <a:solidFill>
              <a:srgbClr val="29AFB3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08177" cy="2214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39"/>
                </a:lnSpc>
              </a:pPr>
              <a:r>
                <a:rPr lang="en-US" sz="15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03/2024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269511" y="5476743"/>
            <a:ext cx="1836305" cy="438305"/>
            <a:chOff x="0" y="0"/>
            <a:chExt cx="768727" cy="18348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68727" cy="183486"/>
            </a:xfrm>
            <a:custGeom>
              <a:avLst/>
              <a:gdLst/>
              <a:ahLst/>
              <a:cxnLst/>
              <a:rect l="l" t="t" r="r" b="b"/>
              <a:pathLst>
                <a:path w="768727" h="183486">
                  <a:moveTo>
                    <a:pt x="0" y="0"/>
                  </a:moveTo>
                  <a:lnTo>
                    <a:pt x="768727" y="0"/>
                  </a:lnTo>
                  <a:lnTo>
                    <a:pt x="768727" y="183486"/>
                  </a:lnTo>
                  <a:lnTo>
                    <a:pt x="0" y="183486"/>
                  </a:lnTo>
                  <a:close/>
                </a:path>
              </a:pathLst>
            </a:custGeom>
            <a:solidFill>
              <a:srgbClr val="37BEC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768727" cy="212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39"/>
                </a:lnSpc>
              </a:pPr>
              <a:r>
                <a:rPr lang="en-US" sz="15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04/2024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105817" y="5476743"/>
            <a:ext cx="1836305" cy="438305"/>
            <a:chOff x="0" y="0"/>
            <a:chExt cx="768727" cy="18348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68727" cy="183486"/>
            </a:xfrm>
            <a:custGeom>
              <a:avLst/>
              <a:gdLst/>
              <a:ahLst/>
              <a:cxnLst/>
              <a:rect l="l" t="t" r="r" b="b"/>
              <a:pathLst>
                <a:path w="768727" h="183486">
                  <a:moveTo>
                    <a:pt x="0" y="0"/>
                  </a:moveTo>
                  <a:lnTo>
                    <a:pt x="768727" y="0"/>
                  </a:lnTo>
                  <a:lnTo>
                    <a:pt x="768727" y="183486"/>
                  </a:lnTo>
                  <a:lnTo>
                    <a:pt x="0" y="183486"/>
                  </a:lnTo>
                  <a:close/>
                </a:path>
              </a:pathLst>
            </a:custGeom>
            <a:solidFill>
              <a:srgbClr val="49D4D8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68727" cy="212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39"/>
                </a:lnSpc>
              </a:pPr>
              <a:r>
                <a:rPr lang="en-US" sz="15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01/2025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942122" y="5476743"/>
            <a:ext cx="1836305" cy="438305"/>
            <a:chOff x="0" y="0"/>
            <a:chExt cx="768727" cy="18348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68727" cy="183486"/>
            </a:xfrm>
            <a:custGeom>
              <a:avLst/>
              <a:gdLst/>
              <a:ahLst/>
              <a:cxnLst/>
              <a:rect l="l" t="t" r="r" b="b"/>
              <a:pathLst>
                <a:path w="768727" h="183486">
                  <a:moveTo>
                    <a:pt x="0" y="0"/>
                  </a:moveTo>
                  <a:lnTo>
                    <a:pt x="768727" y="0"/>
                  </a:lnTo>
                  <a:lnTo>
                    <a:pt x="768727" y="183486"/>
                  </a:lnTo>
                  <a:lnTo>
                    <a:pt x="0" y="183486"/>
                  </a:lnTo>
                  <a:close/>
                </a:path>
              </a:pathLst>
            </a:custGeom>
            <a:solidFill>
              <a:srgbClr val="7FF7FA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768727" cy="212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39"/>
                </a:lnSpc>
              </a:pPr>
              <a:r>
                <a:rPr lang="en-US" sz="15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02/2025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520697" y="5476743"/>
            <a:ext cx="1836305" cy="438305"/>
            <a:chOff x="0" y="0"/>
            <a:chExt cx="768727" cy="18348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8727" cy="183486"/>
            </a:xfrm>
            <a:custGeom>
              <a:avLst/>
              <a:gdLst/>
              <a:ahLst/>
              <a:cxnLst/>
              <a:rect l="l" t="t" r="r" b="b"/>
              <a:pathLst>
                <a:path w="768727" h="183486">
                  <a:moveTo>
                    <a:pt x="0" y="0"/>
                  </a:moveTo>
                  <a:lnTo>
                    <a:pt x="768727" y="0"/>
                  </a:lnTo>
                  <a:lnTo>
                    <a:pt x="768727" y="183486"/>
                  </a:lnTo>
                  <a:lnTo>
                    <a:pt x="0" y="183486"/>
                  </a:lnTo>
                  <a:close/>
                </a:path>
              </a:pathLst>
            </a:custGeom>
            <a:solidFill>
              <a:srgbClr val="D95D4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68727" cy="212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02/</a:t>
              </a:r>
              <a:r>
                <a:rPr lang="en-US" sz="1599" b="1" u="none" strike="noStrik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2026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357002" y="5476743"/>
            <a:ext cx="1836305" cy="438305"/>
            <a:chOff x="0" y="0"/>
            <a:chExt cx="768727" cy="18348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68727" cy="183486"/>
            </a:xfrm>
            <a:custGeom>
              <a:avLst/>
              <a:gdLst/>
              <a:ahLst/>
              <a:cxnLst/>
              <a:rect l="l" t="t" r="r" b="b"/>
              <a:pathLst>
                <a:path w="768727" h="183486">
                  <a:moveTo>
                    <a:pt x="0" y="0"/>
                  </a:moveTo>
                  <a:lnTo>
                    <a:pt x="768727" y="0"/>
                  </a:lnTo>
                  <a:lnTo>
                    <a:pt x="768727" y="183486"/>
                  </a:lnTo>
                  <a:lnTo>
                    <a:pt x="0" y="183486"/>
                  </a:lnTo>
                  <a:close/>
                </a:path>
              </a:pathLst>
            </a:custGeom>
            <a:solidFill>
              <a:srgbClr val="E8705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768727" cy="212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08/</a:t>
              </a:r>
              <a:r>
                <a:rPr lang="en-US" sz="1599" b="1" u="none" strike="noStrik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2026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014526" y="5476743"/>
            <a:ext cx="1836305" cy="438305"/>
            <a:chOff x="0" y="0"/>
            <a:chExt cx="768727" cy="18348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68727" cy="183486"/>
            </a:xfrm>
            <a:custGeom>
              <a:avLst/>
              <a:gdLst/>
              <a:ahLst/>
              <a:cxnLst/>
              <a:rect l="l" t="t" r="r" b="b"/>
              <a:pathLst>
                <a:path w="768727" h="183486">
                  <a:moveTo>
                    <a:pt x="0" y="0"/>
                  </a:moveTo>
                  <a:lnTo>
                    <a:pt x="768727" y="0"/>
                  </a:lnTo>
                  <a:lnTo>
                    <a:pt x="768727" y="183486"/>
                  </a:lnTo>
                  <a:lnTo>
                    <a:pt x="0" y="183486"/>
                  </a:lnTo>
                  <a:close/>
                </a:path>
              </a:pathLst>
            </a:custGeom>
            <a:solidFill>
              <a:srgbClr val="FFB3A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768727" cy="212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02/</a:t>
              </a:r>
              <a:r>
                <a:rPr lang="en-US" sz="1599" b="1" u="none" strike="noStrik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2028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3193307" y="5476743"/>
            <a:ext cx="1836305" cy="438305"/>
            <a:chOff x="0" y="0"/>
            <a:chExt cx="768727" cy="18348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768727" cy="183486"/>
            </a:xfrm>
            <a:custGeom>
              <a:avLst/>
              <a:gdLst/>
              <a:ahLst/>
              <a:cxnLst/>
              <a:rect l="l" t="t" r="r" b="b"/>
              <a:pathLst>
                <a:path w="768727" h="183486">
                  <a:moveTo>
                    <a:pt x="0" y="0"/>
                  </a:moveTo>
                  <a:lnTo>
                    <a:pt x="768727" y="0"/>
                  </a:lnTo>
                  <a:lnTo>
                    <a:pt x="768727" y="183486"/>
                  </a:lnTo>
                  <a:lnTo>
                    <a:pt x="0" y="183486"/>
                  </a:lnTo>
                  <a:close/>
                </a:path>
              </a:pathLst>
            </a:custGeom>
            <a:solidFill>
              <a:srgbClr val="FD897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768727" cy="212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39"/>
                </a:lnSpc>
                <a:spcBef>
                  <a:spcPct val="0"/>
                </a:spcBef>
              </a:pPr>
              <a:r>
                <a:rPr lang="en-US" sz="15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02/</a:t>
              </a:r>
              <a:r>
                <a:rPr lang="en-US" sz="1599" b="1" u="none" strike="noStrik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2027</a:t>
              </a:r>
            </a:p>
          </p:txBody>
        </p:sp>
      </p:grpSp>
      <p:sp>
        <p:nvSpPr>
          <p:cNvPr id="31" name="AutoShape 31"/>
          <p:cNvSpPr/>
          <p:nvPr/>
        </p:nvSpPr>
        <p:spPr>
          <a:xfrm flipV="1">
            <a:off x="3269511" y="3639551"/>
            <a:ext cx="0" cy="1837192"/>
          </a:xfrm>
          <a:prstGeom prst="line">
            <a:avLst/>
          </a:prstGeom>
          <a:ln w="38100" cap="flat">
            <a:solidFill>
              <a:srgbClr val="29AFB3"/>
            </a:solidFill>
            <a:prstDash val="solid"/>
            <a:headEnd type="none" w="sm" len="sm"/>
            <a:tailEnd type="diamond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2" name="AutoShape 32"/>
          <p:cNvSpPr/>
          <p:nvPr/>
        </p:nvSpPr>
        <p:spPr>
          <a:xfrm flipV="1">
            <a:off x="6927035" y="3639551"/>
            <a:ext cx="0" cy="1837192"/>
          </a:xfrm>
          <a:prstGeom prst="line">
            <a:avLst/>
          </a:prstGeom>
          <a:ln w="38100" cap="flat">
            <a:solidFill>
              <a:srgbClr val="29AFB3"/>
            </a:solidFill>
            <a:prstDash val="solid"/>
            <a:headEnd type="none" w="sm" len="sm"/>
            <a:tailEnd type="diamond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3" name="AutoShape 33"/>
          <p:cNvSpPr/>
          <p:nvPr/>
        </p:nvSpPr>
        <p:spPr>
          <a:xfrm flipH="1">
            <a:off x="5090730" y="5915048"/>
            <a:ext cx="0" cy="1837192"/>
          </a:xfrm>
          <a:prstGeom prst="line">
            <a:avLst/>
          </a:prstGeom>
          <a:ln w="38100" cap="flat">
            <a:solidFill>
              <a:srgbClr val="29AFB3"/>
            </a:solidFill>
            <a:prstDash val="solid"/>
            <a:headEnd type="none" w="sm" len="sm"/>
            <a:tailEnd type="diamond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4" name="AutoShape 34"/>
          <p:cNvSpPr/>
          <p:nvPr/>
        </p:nvSpPr>
        <p:spPr>
          <a:xfrm>
            <a:off x="8763340" y="5915048"/>
            <a:ext cx="0" cy="1837192"/>
          </a:xfrm>
          <a:prstGeom prst="line">
            <a:avLst/>
          </a:prstGeom>
          <a:ln w="38100" cap="flat">
            <a:solidFill>
              <a:srgbClr val="29AFB3"/>
            </a:solidFill>
            <a:prstDash val="solid"/>
            <a:headEnd type="none" w="sm" len="sm"/>
            <a:tailEnd type="diamond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5" name="AutoShape 35"/>
          <p:cNvSpPr/>
          <p:nvPr/>
        </p:nvSpPr>
        <p:spPr>
          <a:xfrm flipV="1">
            <a:off x="11341915" y="3639551"/>
            <a:ext cx="0" cy="1837192"/>
          </a:xfrm>
          <a:prstGeom prst="line">
            <a:avLst/>
          </a:prstGeom>
          <a:ln w="38100" cap="flat">
            <a:solidFill>
              <a:srgbClr val="E87057"/>
            </a:solidFill>
            <a:prstDash val="solid"/>
            <a:headEnd type="none" w="sm" len="sm"/>
            <a:tailEnd type="diamond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6" name="AutoShape 36"/>
          <p:cNvSpPr/>
          <p:nvPr/>
        </p:nvSpPr>
        <p:spPr>
          <a:xfrm>
            <a:off x="13178220" y="5915048"/>
            <a:ext cx="0" cy="1837192"/>
          </a:xfrm>
          <a:prstGeom prst="line">
            <a:avLst/>
          </a:prstGeom>
          <a:ln w="38100" cap="flat">
            <a:solidFill>
              <a:srgbClr val="E87057"/>
            </a:solidFill>
            <a:prstDash val="solid"/>
            <a:headEnd type="none" w="sm" len="sm"/>
            <a:tailEnd type="diamond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7" name="AutoShape 37"/>
          <p:cNvSpPr/>
          <p:nvPr/>
        </p:nvSpPr>
        <p:spPr>
          <a:xfrm>
            <a:off x="16835744" y="5915048"/>
            <a:ext cx="0" cy="1837192"/>
          </a:xfrm>
          <a:prstGeom prst="line">
            <a:avLst/>
          </a:prstGeom>
          <a:ln w="38100" cap="flat">
            <a:solidFill>
              <a:srgbClr val="E87057"/>
            </a:solidFill>
            <a:prstDash val="solid"/>
            <a:headEnd type="none" w="sm" len="sm"/>
            <a:tailEnd type="diamond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38" name="AutoShape 38"/>
          <p:cNvSpPr/>
          <p:nvPr/>
        </p:nvSpPr>
        <p:spPr>
          <a:xfrm flipV="1">
            <a:off x="15014526" y="3639551"/>
            <a:ext cx="0" cy="1837192"/>
          </a:xfrm>
          <a:prstGeom prst="line">
            <a:avLst/>
          </a:prstGeom>
          <a:ln w="38100" cap="flat">
            <a:solidFill>
              <a:srgbClr val="E87057"/>
            </a:solidFill>
            <a:prstDash val="solid"/>
            <a:headEnd type="none" w="sm" len="sm"/>
            <a:tailEnd type="diamond" w="lg" len="lg"/>
          </a:ln>
        </p:spPr>
        <p:txBody>
          <a:bodyPr/>
          <a:lstStyle/>
          <a:p>
            <a:endParaRPr lang="tr-TR"/>
          </a:p>
        </p:txBody>
      </p:sp>
      <p:grpSp>
        <p:nvGrpSpPr>
          <p:cNvPr id="39" name="Group 39"/>
          <p:cNvGrpSpPr/>
          <p:nvPr/>
        </p:nvGrpSpPr>
        <p:grpSpPr>
          <a:xfrm>
            <a:off x="1433206" y="2731066"/>
            <a:ext cx="2911032" cy="480839"/>
            <a:chOff x="0" y="0"/>
            <a:chExt cx="843807" cy="139379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43807" cy="139379"/>
            </a:xfrm>
            <a:custGeom>
              <a:avLst/>
              <a:gdLst/>
              <a:ahLst/>
              <a:cxnLst/>
              <a:rect l="l" t="t" r="r" b="b"/>
              <a:pathLst>
                <a:path w="843807" h="139379">
                  <a:moveTo>
                    <a:pt x="69689" y="0"/>
                  </a:moveTo>
                  <a:lnTo>
                    <a:pt x="774118" y="0"/>
                  </a:lnTo>
                  <a:cubicBezTo>
                    <a:pt x="812606" y="0"/>
                    <a:pt x="843807" y="31201"/>
                    <a:pt x="843807" y="69689"/>
                  </a:cubicBezTo>
                  <a:lnTo>
                    <a:pt x="843807" y="69689"/>
                  </a:lnTo>
                  <a:cubicBezTo>
                    <a:pt x="843807" y="108178"/>
                    <a:pt x="812606" y="139379"/>
                    <a:pt x="774118" y="139379"/>
                  </a:cubicBezTo>
                  <a:lnTo>
                    <a:pt x="69689" y="139379"/>
                  </a:lnTo>
                  <a:cubicBezTo>
                    <a:pt x="31201" y="139379"/>
                    <a:pt x="0" y="108178"/>
                    <a:pt x="0" y="69689"/>
                  </a:cubicBezTo>
                  <a:lnTo>
                    <a:pt x="0" y="69689"/>
                  </a:lnTo>
                  <a:cubicBezTo>
                    <a:pt x="0" y="31201"/>
                    <a:pt x="31201" y="0"/>
                    <a:pt x="69689" y="0"/>
                  </a:cubicBezTo>
                  <a:close/>
                </a:path>
              </a:pathLst>
            </a:custGeom>
            <a:solidFill>
              <a:srgbClr val="29AFB3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95250"/>
              <a:ext cx="843807" cy="441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520697" y="2731066"/>
            <a:ext cx="2754458" cy="480839"/>
            <a:chOff x="0" y="0"/>
            <a:chExt cx="798422" cy="139379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798422" cy="139379"/>
            </a:xfrm>
            <a:custGeom>
              <a:avLst/>
              <a:gdLst/>
              <a:ahLst/>
              <a:cxnLst/>
              <a:rect l="l" t="t" r="r" b="b"/>
              <a:pathLst>
                <a:path w="798422" h="139379">
                  <a:moveTo>
                    <a:pt x="69689" y="0"/>
                  </a:moveTo>
                  <a:lnTo>
                    <a:pt x="728733" y="0"/>
                  </a:lnTo>
                  <a:cubicBezTo>
                    <a:pt x="767221" y="0"/>
                    <a:pt x="798422" y="31201"/>
                    <a:pt x="798422" y="69689"/>
                  </a:cubicBezTo>
                  <a:lnTo>
                    <a:pt x="798422" y="69689"/>
                  </a:lnTo>
                  <a:cubicBezTo>
                    <a:pt x="798422" y="108178"/>
                    <a:pt x="767221" y="139379"/>
                    <a:pt x="728733" y="139379"/>
                  </a:cubicBezTo>
                  <a:lnTo>
                    <a:pt x="69689" y="139379"/>
                  </a:lnTo>
                  <a:cubicBezTo>
                    <a:pt x="31201" y="139379"/>
                    <a:pt x="0" y="108178"/>
                    <a:pt x="0" y="69689"/>
                  </a:cubicBezTo>
                  <a:lnTo>
                    <a:pt x="0" y="69689"/>
                  </a:lnTo>
                  <a:cubicBezTo>
                    <a:pt x="0" y="31201"/>
                    <a:pt x="31201" y="0"/>
                    <a:pt x="69689" y="0"/>
                  </a:cubicBezTo>
                  <a:close/>
                </a:path>
              </a:pathLst>
            </a:custGeom>
            <a:solidFill>
              <a:srgbClr val="D95D44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95250"/>
              <a:ext cx="798422" cy="441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>
            <a:off x="1808781" y="4140734"/>
            <a:ext cx="1307000" cy="407181"/>
          </a:xfrm>
          <a:custGeom>
            <a:avLst/>
            <a:gdLst/>
            <a:ahLst/>
            <a:cxnLst/>
            <a:rect l="l" t="t" r="r" b="b"/>
            <a:pathLst>
              <a:path w="1307000" h="407181">
                <a:moveTo>
                  <a:pt x="0" y="0"/>
                </a:moveTo>
                <a:lnTo>
                  <a:pt x="1307000" y="0"/>
                </a:lnTo>
                <a:lnTo>
                  <a:pt x="1307000" y="407181"/>
                </a:lnTo>
                <a:lnTo>
                  <a:pt x="0" y="4071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6" name="Freeform 46"/>
          <p:cNvSpPr/>
          <p:nvPr/>
        </p:nvSpPr>
        <p:spPr>
          <a:xfrm>
            <a:off x="5871484" y="4344324"/>
            <a:ext cx="898458" cy="373044"/>
          </a:xfrm>
          <a:custGeom>
            <a:avLst/>
            <a:gdLst/>
            <a:ahLst/>
            <a:cxnLst/>
            <a:rect l="l" t="t" r="r" b="b"/>
            <a:pathLst>
              <a:path w="898458" h="373044">
                <a:moveTo>
                  <a:pt x="0" y="0"/>
                </a:moveTo>
                <a:lnTo>
                  <a:pt x="898458" y="0"/>
                </a:lnTo>
                <a:lnTo>
                  <a:pt x="898458" y="373044"/>
                </a:lnTo>
                <a:lnTo>
                  <a:pt x="0" y="3730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7" name="TextBox 47"/>
          <p:cNvSpPr txBox="1"/>
          <p:nvPr/>
        </p:nvSpPr>
        <p:spPr>
          <a:xfrm>
            <a:off x="1497244" y="1474560"/>
            <a:ext cx="6632596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Yol Haritamız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623836" y="3630026"/>
            <a:ext cx="1491945" cy="603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30"/>
              </a:lnSpc>
            </a:pPr>
            <a:r>
              <a:rPr lang="en-US" sz="127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Teknokent</a:t>
            </a:r>
          </a:p>
          <a:p>
            <a:pPr marL="0" lvl="0" indent="0" algn="r">
              <a:lnSpc>
                <a:spcPts val="1630"/>
              </a:lnSpc>
            </a:pPr>
            <a:r>
              <a:rPr lang="en-US" sz="127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Girişimi olduk</a:t>
            </a:r>
          </a:p>
          <a:p>
            <a:pPr marL="0" lvl="0" indent="0" algn="r">
              <a:lnSpc>
                <a:spcPts val="1630"/>
              </a:lnSpc>
            </a:pPr>
            <a:endParaRPr lang="en-US" sz="1274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5277997" y="3631819"/>
            <a:ext cx="1491945" cy="805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30"/>
              </a:lnSpc>
            </a:pPr>
            <a:r>
              <a:rPr lang="en-US" sz="127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Startup Studio</a:t>
            </a:r>
          </a:p>
          <a:p>
            <a:pPr marL="0" lvl="0" indent="0" algn="r">
              <a:lnSpc>
                <a:spcPts val="1630"/>
              </a:lnSpc>
            </a:pPr>
            <a:r>
              <a:rPr lang="en-US" sz="127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portföyüne katıldık</a:t>
            </a:r>
          </a:p>
          <a:p>
            <a:pPr marL="0" lvl="0" indent="0" algn="r">
              <a:lnSpc>
                <a:spcPts val="1630"/>
              </a:lnSpc>
            </a:pPr>
            <a:endParaRPr lang="en-US" sz="1274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9520697" y="3631819"/>
            <a:ext cx="1679212" cy="84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721"/>
              </a:lnSpc>
            </a:pPr>
            <a:r>
              <a:rPr lang="en-US" sz="134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MVP</a:t>
            </a:r>
          </a:p>
          <a:p>
            <a:pPr marL="0" lvl="0" indent="0" algn="r">
              <a:lnSpc>
                <a:spcPts val="1721"/>
              </a:lnSpc>
            </a:pPr>
            <a:r>
              <a:rPr lang="en-US" sz="134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sürecini</a:t>
            </a:r>
          </a:p>
          <a:p>
            <a:pPr marL="0" lvl="0" indent="0" algn="r">
              <a:lnSpc>
                <a:spcPts val="1721"/>
              </a:lnSpc>
            </a:pPr>
            <a:r>
              <a:rPr lang="en-US" sz="134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tamamladık</a:t>
            </a:r>
          </a:p>
          <a:p>
            <a:pPr marL="0" lvl="0" indent="0" algn="r">
              <a:lnSpc>
                <a:spcPts val="1721"/>
              </a:lnSpc>
            </a:pPr>
            <a:endParaRPr lang="en-US" sz="1344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13365488" y="3638650"/>
            <a:ext cx="1491945" cy="422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721"/>
              </a:lnSpc>
            </a:pPr>
            <a:r>
              <a:rPr lang="en-US" sz="134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Fiziksel – Dijital</a:t>
            </a:r>
          </a:p>
          <a:p>
            <a:pPr marL="0" lvl="0" indent="0" algn="r">
              <a:lnSpc>
                <a:spcPts val="1721"/>
              </a:lnSpc>
            </a:pPr>
            <a:r>
              <a:rPr lang="en-US" sz="134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Entegrasyon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428872" y="7351108"/>
            <a:ext cx="1491945" cy="401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30"/>
              </a:lnSpc>
            </a:pPr>
            <a:r>
              <a:rPr lang="en-US" sz="127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Şirketimizi kurduk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616642" y="2855134"/>
            <a:ext cx="2544161" cy="223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62"/>
              </a:lnSpc>
            </a:pPr>
            <a:r>
              <a:rPr lang="en-US" sz="1455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TAMAMLANAN HEDEFLER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9704132" y="2855134"/>
            <a:ext cx="2544161" cy="223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62"/>
              </a:lnSpc>
            </a:pPr>
            <a:r>
              <a:rPr lang="en-US" sz="1455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GELECEK HEDEFLERİMİZ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114302" y="7148831"/>
            <a:ext cx="1491945" cy="805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30"/>
              </a:lnSpc>
            </a:pPr>
            <a:r>
              <a:rPr lang="en-US" sz="127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Prototip</a:t>
            </a:r>
          </a:p>
          <a:p>
            <a:pPr marL="0" lvl="0" indent="0" algn="r">
              <a:lnSpc>
                <a:spcPts val="1630"/>
              </a:lnSpc>
            </a:pPr>
            <a:r>
              <a:rPr lang="en-US" sz="127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çalışmalarına</a:t>
            </a:r>
          </a:p>
          <a:p>
            <a:pPr marL="0" lvl="0" indent="0" algn="r">
              <a:lnSpc>
                <a:spcPts val="1630"/>
              </a:lnSpc>
            </a:pPr>
            <a:r>
              <a:rPr lang="en-US" sz="127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başladık</a:t>
            </a:r>
          </a:p>
          <a:p>
            <a:pPr marL="0" lvl="0" indent="0" algn="r">
              <a:lnSpc>
                <a:spcPts val="1630"/>
              </a:lnSpc>
            </a:pPr>
            <a:endParaRPr lang="en-US" sz="1274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7" name="TextBox 57"/>
          <p:cNvSpPr txBox="1"/>
          <p:nvPr/>
        </p:nvSpPr>
        <p:spPr>
          <a:xfrm>
            <a:off x="11529182" y="7115920"/>
            <a:ext cx="1491945" cy="636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721"/>
              </a:lnSpc>
            </a:pPr>
            <a:r>
              <a:rPr lang="en-US" sz="134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Ürün – Pazar</a:t>
            </a:r>
          </a:p>
          <a:p>
            <a:pPr marL="0" lvl="0" indent="0" algn="r">
              <a:lnSpc>
                <a:spcPts val="1721"/>
              </a:lnSpc>
            </a:pPr>
            <a:r>
              <a:rPr lang="en-US" sz="134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uyumunu sağlamak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5091626" y="7081637"/>
            <a:ext cx="1562897" cy="67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938"/>
              </a:lnSpc>
            </a:pPr>
            <a:r>
              <a:rPr lang="en-US" sz="151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PoD Pazarında</a:t>
            </a:r>
          </a:p>
          <a:p>
            <a:pPr marL="0" lvl="0" indent="0" algn="r">
              <a:lnSpc>
                <a:spcPts val="1721"/>
              </a:lnSpc>
            </a:pPr>
            <a:r>
              <a:rPr lang="en-US" sz="134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global bir marka olmak</a:t>
            </a:r>
          </a:p>
        </p:txBody>
      </p:sp>
      <p:sp>
        <p:nvSpPr>
          <p:cNvPr id="59" name="Freeform 59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60" name="Group 60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29AFB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63" name="Freeform 63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3558279" y="-157851"/>
            <a:ext cx="47625" cy="4169696"/>
            <a:chOff x="0" y="0"/>
            <a:chExt cx="7265" cy="6360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65" cy="636036"/>
            </a:xfrm>
            <a:custGeom>
              <a:avLst/>
              <a:gdLst/>
              <a:ahLst/>
              <a:cxnLst/>
              <a:rect l="l" t="t" r="r" b="b"/>
              <a:pathLst>
                <a:path w="7265" h="636036">
                  <a:moveTo>
                    <a:pt x="7265" y="3632"/>
                  </a:moveTo>
                  <a:lnTo>
                    <a:pt x="7265" y="632404"/>
                  </a:lnTo>
                  <a:cubicBezTo>
                    <a:pt x="7265" y="634410"/>
                    <a:pt x="5638" y="636036"/>
                    <a:pt x="3632" y="636036"/>
                  </a:cubicBezTo>
                  <a:lnTo>
                    <a:pt x="3632" y="636036"/>
                  </a:lnTo>
                  <a:cubicBezTo>
                    <a:pt x="1626" y="636036"/>
                    <a:pt x="0" y="634410"/>
                    <a:pt x="0" y="632404"/>
                  </a:cubicBezTo>
                  <a:lnTo>
                    <a:pt x="0" y="3632"/>
                  </a:lnTo>
                  <a:cubicBezTo>
                    <a:pt x="0" y="1626"/>
                    <a:pt x="1626" y="0"/>
                    <a:pt x="3632" y="0"/>
                  </a:cubicBezTo>
                  <a:lnTo>
                    <a:pt x="3632" y="0"/>
                  </a:lnTo>
                  <a:cubicBezTo>
                    <a:pt x="5638" y="0"/>
                    <a:pt x="7265" y="1626"/>
                    <a:pt x="7265" y="363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20000">
                  <a:srgbClr val="000000">
                    <a:alpha val="100000"/>
                  </a:srgbClr>
                </a:gs>
                <a:gs pos="40000">
                  <a:srgbClr val="27B3B7">
                    <a:alpha val="100000"/>
                  </a:srgbClr>
                </a:gs>
                <a:gs pos="60000">
                  <a:srgbClr val="27B3B7">
                    <a:alpha val="100000"/>
                  </a:srgbClr>
                </a:gs>
                <a:gs pos="80000">
                  <a:srgbClr val="E6743E">
                    <a:alpha val="100000"/>
                  </a:srgbClr>
                </a:gs>
                <a:gs pos="100000">
                  <a:srgbClr val="E6743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7265" cy="5407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7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2865728" y="9282622"/>
            <a:ext cx="7787952" cy="0"/>
          </a:xfrm>
          <a:prstGeom prst="line">
            <a:avLst/>
          </a:prstGeom>
          <a:ln w="9525" cap="flat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555555">
                    <a:alpha val="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1497244" y="1474560"/>
            <a:ext cx="6632596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3999" b="1" spc="-131" dirty="0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Pazar </a:t>
            </a:r>
            <a:r>
              <a:rPr lang="en-US" sz="3999" b="1" spc="-131" dirty="0" err="1">
                <a:solidFill>
                  <a:srgbClr val="000000"/>
                </a:solidFill>
                <a:latin typeface="Gotham Heavy"/>
                <a:ea typeface="Gotham Heavy"/>
                <a:cs typeface="Gotham Heavy"/>
                <a:sym typeface="Gotham Heavy"/>
              </a:rPr>
              <a:t>Potansiyeli</a:t>
            </a:r>
            <a:endParaRPr lang="en-US" sz="3999" b="1" spc="-131" dirty="0">
              <a:solidFill>
                <a:srgbClr val="000000"/>
              </a:solidFill>
              <a:latin typeface="Gotham Heavy"/>
              <a:ea typeface="Gotham Heavy"/>
              <a:cs typeface="Gotham Heavy"/>
              <a:sym typeface="Gotham Heav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707739" y="9219556"/>
            <a:ext cx="3463867" cy="15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0"/>
              </a:lnSpc>
            </a:pPr>
            <a:r>
              <a:rPr lang="en-US" sz="14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printonus.com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601715" y="2746988"/>
            <a:ext cx="5827088" cy="582708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3131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73657" y="3490871"/>
            <a:ext cx="5083205" cy="508320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19535" y="5098472"/>
            <a:ext cx="3495665" cy="3475604"/>
            <a:chOff x="0" y="0"/>
            <a:chExt cx="729114" cy="7249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9114" cy="724930"/>
            </a:xfrm>
            <a:custGeom>
              <a:avLst/>
              <a:gdLst/>
              <a:ahLst/>
              <a:cxnLst/>
              <a:rect l="l" t="t" r="r" b="b"/>
              <a:pathLst>
                <a:path w="729114" h="724930">
                  <a:moveTo>
                    <a:pt x="364557" y="0"/>
                  </a:moveTo>
                  <a:cubicBezTo>
                    <a:pt x="163218" y="0"/>
                    <a:pt x="0" y="162281"/>
                    <a:pt x="0" y="362465"/>
                  </a:cubicBezTo>
                  <a:cubicBezTo>
                    <a:pt x="0" y="562649"/>
                    <a:pt x="163218" y="724930"/>
                    <a:pt x="364557" y="724930"/>
                  </a:cubicBezTo>
                  <a:cubicBezTo>
                    <a:pt x="565896" y="724930"/>
                    <a:pt x="729114" y="562649"/>
                    <a:pt x="729114" y="362465"/>
                  </a:cubicBezTo>
                  <a:cubicBezTo>
                    <a:pt x="729114" y="162281"/>
                    <a:pt x="565896" y="0"/>
                    <a:pt x="36455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9D957">
                    <a:alpha val="100000"/>
                  </a:srgbClr>
                </a:gs>
                <a:gs pos="100000">
                  <a:srgbClr val="C9E265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8354" y="29862"/>
              <a:ext cx="592405" cy="6271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914002" y="6525533"/>
            <a:ext cx="1202513" cy="554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9"/>
              </a:lnSpc>
            </a:pPr>
            <a:r>
              <a:rPr lang="en-US" sz="3271" b="1" spc="32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5M $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49973" y="4222425"/>
            <a:ext cx="1730573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 spc="23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20B $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64772" y="2901622"/>
            <a:ext cx="1700974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 spc="23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39B $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691030" y="6381555"/>
            <a:ext cx="5995256" cy="293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202</a:t>
            </a:r>
            <a:r>
              <a:rPr lang="tr-TR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7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yılın</a:t>
            </a:r>
            <a:r>
              <a:rPr lang="tr-TR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da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hedeflenen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gelir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5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milyon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dolar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691030" y="5799512"/>
            <a:ext cx="5250381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 spc="26">
                <a:gradFill>
                  <a:gsLst>
                    <a:gs pos="0">
                      <a:srgbClr val="63AB36">
                        <a:alpha val="100000"/>
                      </a:srgbClr>
                    </a:gs>
                    <a:gs pos="100000">
                      <a:srgbClr val="AFCF2C">
                        <a:alpha val="100000"/>
                      </a:srgbClr>
                    </a:gs>
                  </a:gsLst>
                  <a:lin ang="0"/>
                </a:gradFill>
                <a:latin typeface="Neue Montreal Bold"/>
                <a:ea typeface="Neue Montreal Bold"/>
                <a:cs typeface="Neue Montreal Bold"/>
                <a:sym typeface="Neue Montreal Bold"/>
              </a:rPr>
              <a:t>1 Yıl Sonunda Hedefimiz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91030" y="4768908"/>
            <a:ext cx="5995256" cy="62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Hedef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pazarlar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(EMEA, Asya, Amerika</a:t>
            </a:r>
            <a:r>
              <a:rPr lang="tr-TR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Ülkeleri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)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için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yaklaşık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20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milyar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 </a:t>
            </a:r>
            <a:r>
              <a:rPr lang="en-US" sz="1800" b="1" spc="18" dirty="0" err="1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dolar</a:t>
            </a:r>
            <a:r>
              <a:rPr lang="en-US" sz="1800" b="1" spc="18" dirty="0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691030" y="4186865"/>
            <a:ext cx="5250381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 spc="26">
                <a:gradFill>
                  <a:gsLst>
                    <a:gs pos="0">
                      <a:srgbClr val="1BADFF">
                        <a:alpha val="100000"/>
                      </a:srgbClr>
                    </a:gs>
                    <a:gs pos="100000">
                      <a:srgbClr val="423E96">
                        <a:alpha val="100000"/>
                      </a:srgbClr>
                    </a:gs>
                  </a:gsLst>
                  <a:lin ang="0"/>
                </a:gradFill>
                <a:latin typeface="Neue Montreal Bold"/>
                <a:ea typeface="Neue Montreal Bold"/>
                <a:cs typeface="Neue Montreal Bold"/>
                <a:sym typeface="Neue Montreal Bold"/>
              </a:rPr>
              <a:t>Hedef Pazar Büyüklüğü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691030" y="3474140"/>
            <a:ext cx="5995256" cy="62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 spc="18">
                <a:solidFill>
                  <a:srgbClr val="000000"/>
                </a:solidFill>
                <a:latin typeface="Neue Montreal Medium"/>
                <a:ea typeface="Neue Montreal Medium"/>
                <a:cs typeface="Neue Montreal Medium"/>
                <a:sym typeface="Neue Montreal Medium"/>
              </a:rPr>
              <a:t>2031 yılında PoD sektörünün pazar büyüklüğü 39 milyar dolar olarak öngörülmekte.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691030" y="2892097"/>
            <a:ext cx="5250381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 spc="26">
                <a:gradFill>
                  <a:gsLst>
                    <a:gs pos="0">
                      <a:srgbClr val="FF3131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Neue Montreal Bold"/>
                <a:ea typeface="Neue Montreal Bold"/>
                <a:cs typeface="Neue Montreal Bold"/>
                <a:sym typeface="Neue Montreal Bold"/>
              </a:rPr>
              <a:t>Pazar Büyüklüğü</a:t>
            </a:r>
          </a:p>
        </p:txBody>
      </p:sp>
      <p:sp>
        <p:nvSpPr>
          <p:cNvPr id="26" name="AutoShape 26"/>
          <p:cNvSpPr/>
          <p:nvPr/>
        </p:nvSpPr>
        <p:spPr>
          <a:xfrm>
            <a:off x="6365746" y="3154352"/>
            <a:ext cx="2917250" cy="0"/>
          </a:xfrm>
          <a:prstGeom prst="line">
            <a:avLst/>
          </a:prstGeom>
          <a:ln w="19050" cap="flat">
            <a:solidFill>
              <a:srgbClr val="000000"/>
            </a:solidFill>
            <a:prstDash val="sysDot"/>
            <a:headEnd type="oval" w="lg" len="lg"/>
            <a:tailEnd type="oval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27" name="AutoShape 27"/>
          <p:cNvSpPr/>
          <p:nvPr/>
        </p:nvSpPr>
        <p:spPr>
          <a:xfrm>
            <a:off x="6920099" y="4449120"/>
            <a:ext cx="2273526" cy="0"/>
          </a:xfrm>
          <a:prstGeom prst="line">
            <a:avLst/>
          </a:prstGeom>
          <a:ln w="19050" cap="flat">
            <a:solidFill>
              <a:srgbClr val="000000"/>
            </a:solidFill>
            <a:prstDash val="sysDot"/>
            <a:headEnd type="oval" w="lg" len="lg"/>
            <a:tailEnd type="oval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28" name="AutoShape 28"/>
          <p:cNvSpPr/>
          <p:nvPr/>
        </p:nvSpPr>
        <p:spPr>
          <a:xfrm>
            <a:off x="6920099" y="6052242"/>
            <a:ext cx="2362854" cy="9525"/>
          </a:xfrm>
          <a:prstGeom prst="line">
            <a:avLst/>
          </a:prstGeom>
          <a:ln w="19050" cap="flat">
            <a:solidFill>
              <a:srgbClr val="000000"/>
            </a:solidFill>
            <a:prstDash val="sysDot"/>
            <a:headEnd type="oval" w="lg" len="lg"/>
            <a:tailEnd type="oval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29" name="Freeform 29"/>
          <p:cNvSpPr/>
          <p:nvPr/>
        </p:nvSpPr>
        <p:spPr>
          <a:xfrm>
            <a:off x="15006113" y="1028700"/>
            <a:ext cx="2253187" cy="520867"/>
          </a:xfrm>
          <a:custGeom>
            <a:avLst/>
            <a:gdLst/>
            <a:ahLst/>
            <a:cxnLst/>
            <a:rect l="l" t="t" r="r" b="b"/>
            <a:pathLst>
              <a:path w="2253187" h="520867">
                <a:moveTo>
                  <a:pt x="0" y="0"/>
                </a:moveTo>
                <a:lnTo>
                  <a:pt x="2253187" y="0"/>
                </a:lnTo>
                <a:lnTo>
                  <a:pt x="2253187" y="520867"/>
                </a:lnTo>
                <a:lnTo>
                  <a:pt x="0" y="520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0" name="Group 30"/>
          <p:cNvGrpSpPr/>
          <p:nvPr/>
        </p:nvGrpSpPr>
        <p:grpSpPr>
          <a:xfrm>
            <a:off x="16618046" y="9016196"/>
            <a:ext cx="641254" cy="484209"/>
            <a:chOff x="0" y="0"/>
            <a:chExt cx="168890" cy="12752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68890" cy="127528"/>
            </a:xfrm>
            <a:custGeom>
              <a:avLst/>
              <a:gdLst/>
              <a:ahLst/>
              <a:cxnLst/>
              <a:rect l="l" t="t" r="r" b="b"/>
              <a:pathLst>
                <a:path w="168890" h="127528">
                  <a:moveTo>
                    <a:pt x="63764" y="0"/>
                  </a:moveTo>
                  <a:lnTo>
                    <a:pt x="105126" y="0"/>
                  </a:lnTo>
                  <a:cubicBezTo>
                    <a:pt x="122037" y="0"/>
                    <a:pt x="138256" y="6718"/>
                    <a:pt x="150214" y="18676"/>
                  </a:cubicBezTo>
                  <a:cubicBezTo>
                    <a:pt x="162172" y="30634"/>
                    <a:pt x="168890" y="46853"/>
                    <a:pt x="168890" y="63764"/>
                  </a:cubicBezTo>
                  <a:lnTo>
                    <a:pt x="168890" y="63764"/>
                  </a:lnTo>
                  <a:cubicBezTo>
                    <a:pt x="168890" y="80675"/>
                    <a:pt x="162172" y="96894"/>
                    <a:pt x="150214" y="108852"/>
                  </a:cubicBezTo>
                  <a:cubicBezTo>
                    <a:pt x="138256" y="120810"/>
                    <a:pt x="122037" y="127528"/>
                    <a:pt x="105126" y="127528"/>
                  </a:cubicBezTo>
                  <a:lnTo>
                    <a:pt x="63764" y="127528"/>
                  </a:lnTo>
                  <a:cubicBezTo>
                    <a:pt x="46853" y="127528"/>
                    <a:pt x="30634" y="120810"/>
                    <a:pt x="18676" y="108852"/>
                  </a:cubicBezTo>
                  <a:cubicBezTo>
                    <a:pt x="6718" y="96894"/>
                    <a:pt x="0" y="80675"/>
                    <a:pt x="0" y="63764"/>
                  </a:cubicBezTo>
                  <a:lnTo>
                    <a:pt x="0" y="63764"/>
                  </a:lnTo>
                  <a:cubicBezTo>
                    <a:pt x="0" y="46853"/>
                    <a:pt x="6718" y="30634"/>
                    <a:pt x="18676" y="18676"/>
                  </a:cubicBezTo>
                  <a:cubicBezTo>
                    <a:pt x="30634" y="6718"/>
                    <a:pt x="46853" y="0"/>
                    <a:pt x="63764" y="0"/>
                  </a:cubicBezTo>
                  <a:close/>
                </a:path>
              </a:pathLst>
            </a:custGeom>
            <a:solidFill>
              <a:srgbClr val="EB6F3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68890" cy="165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 flipH="1">
            <a:off x="16786640" y="9137226"/>
            <a:ext cx="304067" cy="242148"/>
          </a:xfrm>
          <a:custGeom>
            <a:avLst/>
            <a:gdLst/>
            <a:ahLst/>
            <a:cxnLst/>
            <a:rect l="l" t="t" r="r" b="b"/>
            <a:pathLst>
              <a:path w="304067" h="242148">
                <a:moveTo>
                  <a:pt x="304066" y="0"/>
                </a:moveTo>
                <a:lnTo>
                  <a:pt x="0" y="0"/>
                </a:lnTo>
                <a:lnTo>
                  <a:pt x="0" y="242148"/>
                </a:lnTo>
                <a:lnTo>
                  <a:pt x="304066" y="242148"/>
                </a:lnTo>
                <a:lnTo>
                  <a:pt x="30406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4" name="TextBox 39">
            <a:extLst>
              <a:ext uri="{FF2B5EF4-FFF2-40B4-BE49-F238E27FC236}">
                <a16:creationId xmlns:a16="http://schemas.microsoft.com/office/drawing/2014/main" id="{25D0EA3B-6186-2C81-D68E-858F5903C53E}"/>
              </a:ext>
            </a:extLst>
          </p:cNvPr>
          <p:cNvSpPr txBox="1"/>
          <p:nvPr/>
        </p:nvSpPr>
        <p:spPr>
          <a:xfrm>
            <a:off x="9673824" y="9084278"/>
            <a:ext cx="8184745" cy="3480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52"/>
              </a:lnSpc>
            </a:pP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Kaynak: </a:t>
            </a:r>
            <a:r>
              <a:rPr lang="en-US" sz="10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  <a:hlinkClick r:id="rId5"/>
              </a:rPr>
              <a:t>https://www.mordorintelligence.com/industry-reports/print-on-demand-market?</a:t>
            </a:r>
            <a:endParaRPr lang="en-US" sz="109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l">
              <a:lnSpc>
                <a:spcPts val="1352"/>
              </a:lnSpc>
            </a:pPr>
            <a:endParaRPr lang="en-US" sz="109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978</Words>
  <Application>Microsoft Office PowerPoint</Application>
  <PresentationFormat>Özel</PresentationFormat>
  <Paragraphs>230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4" baseType="lpstr">
      <vt:lpstr>Calibri</vt:lpstr>
      <vt:lpstr>Arial</vt:lpstr>
      <vt:lpstr>Gotham Bold</vt:lpstr>
      <vt:lpstr>Neue Montreal Medium</vt:lpstr>
      <vt:lpstr>Garet</vt:lpstr>
      <vt:lpstr>Neue Montreal Bold</vt:lpstr>
      <vt:lpstr>Aileron Bold</vt:lpstr>
      <vt:lpstr>Gotham</vt:lpstr>
      <vt:lpstr>Gotham Heavy</vt:lpstr>
      <vt:lpstr>Montserrat Bold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Printonus 2026 - Sunum</dc:title>
  <dc:creator>user</dc:creator>
  <cp:lastModifiedBy>Chris Green</cp:lastModifiedBy>
  <cp:revision>8</cp:revision>
  <dcterms:created xsi:type="dcterms:W3CDTF">2006-08-16T00:00:00Z</dcterms:created>
  <dcterms:modified xsi:type="dcterms:W3CDTF">2026-03-04T12:22:12Z</dcterms:modified>
  <dc:identifier>DAHCjVf5-ds</dc:identifier>
</cp:coreProperties>
</file>